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1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73" r:id="rId9"/>
    <p:sldId id="278" r:id="rId10"/>
    <p:sldId id="279" r:id="rId11"/>
    <p:sldId id="264" r:id="rId12"/>
    <p:sldId id="265" r:id="rId13"/>
    <p:sldId id="266" r:id="rId14"/>
    <p:sldId id="274" r:id="rId15"/>
    <p:sldId id="280" r:id="rId16"/>
    <p:sldId id="267" r:id="rId17"/>
    <p:sldId id="268" r:id="rId18"/>
    <p:sldId id="275" r:id="rId19"/>
    <p:sldId id="283" r:id="rId20"/>
    <p:sldId id="281" r:id="rId21"/>
    <p:sldId id="282" r:id="rId22"/>
    <p:sldId id="269" r:id="rId23"/>
    <p:sldId id="271" r:id="rId24"/>
    <p:sldId id="284" r:id="rId25"/>
    <p:sldId id="285" r:id="rId26"/>
    <p:sldId id="286" r:id="rId27"/>
    <p:sldId id="287" r:id="rId28"/>
    <p:sldId id="276" r:id="rId29"/>
    <p:sldId id="288" r:id="rId30"/>
    <p:sldId id="289" r:id="rId31"/>
    <p:sldId id="290" r:id="rId32"/>
    <p:sldId id="270" r:id="rId33"/>
    <p:sldId id="277" r:id="rId34"/>
    <p:sldId id="291" r:id="rId35"/>
    <p:sldId id="292" r:id="rId36"/>
    <p:sldId id="293" r:id="rId37"/>
    <p:sldId id="294" r:id="rId38"/>
    <p:sldId id="302" r:id="rId39"/>
    <p:sldId id="303" r:id="rId40"/>
    <p:sldId id="305" r:id="rId41"/>
    <p:sldId id="304" r:id="rId42"/>
    <p:sldId id="306" r:id="rId43"/>
    <p:sldId id="299" r:id="rId44"/>
    <p:sldId id="301" r:id="rId45"/>
    <p:sldId id="300" r:id="rId46"/>
    <p:sldId id="297" r:id="rId47"/>
    <p:sldId id="298" r:id="rId48"/>
    <p:sldId id="295" r:id="rId49"/>
    <p:sldId id="296" r:id="rId5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FFB300"/>
    <a:srgbClr val="00F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0193" autoAdjust="0"/>
  </p:normalViewPr>
  <p:slideViewPr>
    <p:cSldViewPr snapToGrid="0" snapToObjects="1">
      <p:cViewPr varScale="1">
        <p:scale>
          <a:sx n="99" d="100"/>
          <a:sy n="99" d="100"/>
        </p:scale>
        <p:origin x="-1920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notesMaster" Target="notesMasters/notesMaster1.xml"/><Relationship Id="rId52" Type="http://schemas.openxmlformats.org/officeDocument/2006/relationships/printerSettings" Target="printerSettings/printerSettings1.bin"/><Relationship Id="rId53" Type="http://schemas.openxmlformats.org/officeDocument/2006/relationships/presProps" Target="presProps.xml"/><Relationship Id="rId54" Type="http://schemas.openxmlformats.org/officeDocument/2006/relationships/viewProps" Target="viewProps.xml"/><Relationship Id="rId55" Type="http://schemas.openxmlformats.org/officeDocument/2006/relationships/theme" Target="theme/theme1.xml"/><Relationship Id="rId56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20.png>
</file>

<file path=ppt/media/image21.png>
</file>

<file path=ppt/media/image22.png>
</file>

<file path=ppt/media/image33.png>
</file>

<file path=ppt/media/image34.png>
</file>

<file path=ppt/media/image50.png>
</file>

<file path=ppt/media/image51.png>
</file>

<file path=ppt/media/image55.png>
</file>

<file path=ppt/media/image56.png>
</file>

<file path=ppt/media/image57.png>
</file>

<file path=ppt/media/image58.png>
</file>

<file path=ppt/media/image5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EF3BA9-AF7C-A44E-854C-16E0F9B4F249}" type="datetimeFigureOut">
              <a:rPr lang="en-US" smtClean="0"/>
              <a:t>6/5/18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989A5C-4EE0-B841-B198-6F15B0758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1694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989A5C-4EE0-B841-B198-6F15B075844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1282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989A5C-4EE0-B841-B198-6F15B0758440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4946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989A5C-4EE0-B841-B198-6F15B0758440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4946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979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2760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2982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396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970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8006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9700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153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3598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43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2210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084A2A-4BB6-5942-9CE5-D993BA3FEF7F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480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4" Type="http://schemas.openxmlformats.org/officeDocument/2006/relationships/image" Target="../media/image2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4" Type="http://schemas.openxmlformats.org/officeDocument/2006/relationships/image" Target="../media/image2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4" Type="http://schemas.openxmlformats.org/officeDocument/2006/relationships/image" Target="../media/image30.emf"/><Relationship Id="rId5" Type="http://schemas.openxmlformats.org/officeDocument/2006/relationships/image" Target="../media/image31.emf"/><Relationship Id="rId6" Type="http://schemas.openxmlformats.org/officeDocument/2006/relationships/image" Target="../media/image3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4" Type="http://schemas.openxmlformats.org/officeDocument/2006/relationships/image" Target="../media/image2.emf"/><Relationship Id="rId5" Type="http://schemas.openxmlformats.org/officeDocument/2006/relationships/image" Target="../media/image37.emf"/><Relationship Id="rId6" Type="http://schemas.openxmlformats.org/officeDocument/2006/relationships/image" Target="../media/image3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4" Type="http://schemas.openxmlformats.org/officeDocument/2006/relationships/image" Target="../media/image4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4" Type="http://schemas.openxmlformats.org/officeDocument/2006/relationships/image" Target="../media/image43.emf"/><Relationship Id="rId5" Type="http://schemas.openxmlformats.org/officeDocument/2006/relationships/image" Target="../media/image44.emf"/><Relationship Id="rId6" Type="http://schemas.openxmlformats.org/officeDocument/2006/relationships/image" Target="../media/image45.emf"/><Relationship Id="rId7" Type="http://schemas.openxmlformats.org/officeDocument/2006/relationships/image" Target="../media/image46.emf"/><Relationship Id="rId8" Type="http://schemas.openxmlformats.org/officeDocument/2006/relationships/image" Target="../media/image4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8.emf"/><Relationship Id="rId3" Type="http://schemas.openxmlformats.org/officeDocument/2006/relationships/image" Target="../media/image49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2.emf"/><Relationship Id="rId3" Type="http://schemas.openxmlformats.org/officeDocument/2006/relationships/image" Target="../media/image53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4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5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cs.ubc.ca/~schmidtm/Software/UGM/small.html" TargetMode="External"/><Relationship Id="rId3" Type="http://schemas.openxmlformats.org/officeDocument/2006/relationships/image" Target="../media/image56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cs.ubc.ca/~schmidtm/Software/UGM/small.html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7.png"/><Relationship Id="rId3" Type="http://schemas.openxmlformats.org/officeDocument/2006/relationships/hyperlink" Target="https://www.cs.ubc.ca/~schmidtm/Software/UGM/small.html" TargetMode="Externa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8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Relationship Id="rId3" Type="http://schemas.openxmlformats.org/officeDocument/2006/relationships/image" Target="../media/image3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9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4" Type="http://schemas.openxmlformats.org/officeDocument/2006/relationships/image" Target="../media/image62.emf"/><Relationship Id="rId5" Type="http://schemas.openxmlformats.org/officeDocument/2006/relationships/image" Target="../media/image6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0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4" Type="http://schemas.openxmlformats.org/officeDocument/2006/relationships/image" Target="../media/image65.emf"/><Relationship Id="rId5" Type="http://schemas.openxmlformats.org/officeDocument/2006/relationships/image" Target="../media/image66.emf"/><Relationship Id="rId6" Type="http://schemas.openxmlformats.org/officeDocument/2006/relationships/image" Target="../media/image67.emf"/><Relationship Id="rId7" Type="http://schemas.openxmlformats.org/officeDocument/2006/relationships/image" Target="../media/image68.emf"/><Relationship Id="rId8" Type="http://schemas.openxmlformats.org/officeDocument/2006/relationships/image" Target="../media/image6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4" Type="http://schemas.openxmlformats.org/officeDocument/2006/relationships/image" Target="../media/image7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2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emf"/><Relationship Id="rId4" Type="http://schemas.openxmlformats.org/officeDocument/2006/relationships/image" Target="../media/image73.emf"/><Relationship Id="rId5" Type="http://schemas.openxmlformats.org/officeDocument/2006/relationships/image" Target="../media/image7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1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emf"/><Relationship Id="rId4" Type="http://schemas.openxmlformats.org/officeDocument/2006/relationships/image" Target="../media/image77.emf"/><Relationship Id="rId5" Type="http://schemas.openxmlformats.org/officeDocument/2006/relationships/image" Target="../media/image7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5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emf"/><Relationship Id="rId4" Type="http://schemas.openxmlformats.org/officeDocument/2006/relationships/image" Target="../media/image8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8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emf"/><Relationship Id="rId4" Type="http://schemas.openxmlformats.org/officeDocument/2006/relationships/image" Target="../media/image82.emf"/><Relationship Id="rId5" Type="http://schemas.openxmlformats.org/officeDocument/2006/relationships/image" Target="../media/image83.emf"/><Relationship Id="rId6" Type="http://schemas.openxmlformats.org/officeDocument/2006/relationships/image" Target="../media/image84.emf"/><Relationship Id="rId7" Type="http://schemas.openxmlformats.org/officeDocument/2006/relationships/image" Target="../media/image8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emf"/><Relationship Id="rId4" Type="http://schemas.openxmlformats.org/officeDocument/2006/relationships/image" Target="../media/image87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emf"/><Relationship Id="rId4" Type="http://schemas.openxmlformats.org/officeDocument/2006/relationships/image" Target="../media/image90.emf"/><Relationship Id="rId5" Type="http://schemas.openxmlformats.org/officeDocument/2006/relationships/image" Target="../media/image91.emf"/><Relationship Id="rId6" Type="http://schemas.openxmlformats.org/officeDocument/2006/relationships/image" Target="../media/image92.emf"/><Relationship Id="rId7" Type="http://schemas.openxmlformats.org/officeDocument/2006/relationships/image" Target="../media/image9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8.em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emf"/><Relationship Id="rId4" Type="http://schemas.openxmlformats.org/officeDocument/2006/relationships/image" Target="../media/image96.emf"/><Relationship Id="rId5" Type="http://schemas.openxmlformats.org/officeDocument/2006/relationships/image" Target="../media/image97.emf"/><Relationship Id="rId6" Type="http://schemas.openxmlformats.org/officeDocument/2006/relationships/image" Target="../media/image9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4.em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emf"/><Relationship Id="rId4" Type="http://schemas.openxmlformats.org/officeDocument/2006/relationships/image" Target="../media/image10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8.e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emf"/><Relationship Id="rId4" Type="http://schemas.openxmlformats.org/officeDocument/2006/relationships/image" Target="../media/image82.emf"/><Relationship Id="rId5" Type="http://schemas.openxmlformats.org/officeDocument/2006/relationships/image" Target="../media/image83.emf"/><Relationship Id="rId6" Type="http://schemas.openxmlformats.org/officeDocument/2006/relationships/image" Target="../media/image85.emf"/><Relationship Id="rId7" Type="http://schemas.openxmlformats.org/officeDocument/2006/relationships/image" Target="../media/image10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1.em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emf"/><Relationship Id="rId4" Type="http://schemas.openxmlformats.org/officeDocument/2006/relationships/image" Target="../media/image10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4.e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emf"/><Relationship Id="rId4" Type="http://schemas.openxmlformats.org/officeDocument/2006/relationships/image" Target="../media/image105.emf"/><Relationship Id="rId5" Type="http://schemas.openxmlformats.org/officeDocument/2006/relationships/image" Target="../media/image10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3.em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8.emf"/><Relationship Id="rId4" Type="http://schemas.openxmlformats.org/officeDocument/2006/relationships/image" Target="../media/image109.emf"/><Relationship Id="rId5" Type="http://schemas.openxmlformats.org/officeDocument/2006/relationships/image" Target="../media/image110.emf"/><Relationship Id="rId6" Type="http://schemas.openxmlformats.org/officeDocument/2006/relationships/image" Target="../media/image111.emf"/><Relationship Id="rId7" Type="http://schemas.openxmlformats.org/officeDocument/2006/relationships/image" Target="../media/image8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7.em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2.emf"/><Relationship Id="rId3" Type="http://schemas.openxmlformats.org/officeDocument/2006/relationships/image" Target="../media/image113.em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emf"/><Relationship Id="rId4" Type="http://schemas.openxmlformats.org/officeDocument/2006/relationships/image" Target="../media/image67.emf"/><Relationship Id="rId5" Type="http://schemas.openxmlformats.org/officeDocument/2006/relationships/image" Target="../media/image68.emf"/><Relationship Id="rId6" Type="http://schemas.openxmlformats.org/officeDocument/2006/relationships/image" Target="../media/image6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4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9.emf"/><Relationship Id="rId5" Type="http://schemas.openxmlformats.org/officeDocument/2006/relationships/image" Target="../media/image10.emf"/><Relationship Id="rId6" Type="http://schemas.openxmlformats.org/officeDocument/2006/relationships/image" Target="../media/image11.emf"/><Relationship Id="rId7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4" Type="http://schemas.openxmlformats.org/officeDocument/2006/relationships/image" Target="../media/image16.emf"/><Relationship Id="rId5" Type="http://schemas.openxmlformats.org/officeDocument/2006/relationships/image" Target="../media/image17.emf"/><Relationship Id="rId6" Type="http://schemas.openxmlformats.org/officeDocument/2006/relationships/image" Target="../media/image18.emf"/><Relationship Id="rId7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64839"/>
            <a:ext cx="7620000" cy="809981"/>
          </a:xfrm>
        </p:spPr>
        <p:txBody>
          <a:bodyPr>
            <a:normAutofit lnSpcReduction="10000"/>
          </a:bodyPr>
          <a:lstStyle/>
          <a:p>
            <a:r>
              <a:rPr lang="en-US" sz="2400" dirty="0" smtClean="0">
                <a:latin typeface="Times New Roman"/>
                <a:cs typeface="Times New Roman"/>
              </a:rPr>
              <a:t>For some joint probability distribution over a set of variables						 , </a:t>
            </a:r>
            <a:r>
              <a:rPr lang="en-US" sz="2400" dirty="0" err="1" smtClean="0">
                <a:latin typeface="Times New Roman"/>
                <a:cs typeface="Times New Roman"/>
              </a:rPr>
              <a:t>Pr</a:t>
            </a:r>
            <a:r>
              <a:rPr lang="en-US" sz="2400" dirty="0" smtClean="0">
                <a:latin typeface="Times New Roman"/>
                <a:cs typeface="Times New Roman"/>
              </a:rPr>
              <a:t>(</a:t>
            </a:r>
            <a:r>
              <a:rPr lang="en-US" sz="2400" b="1" dirty="0" smtClean="0">
                <a:latin typeface="Times New Roman"/>
                <a:cs typeface="Times New Roman"/>
              </a:rPr>
              <a:t>X</a:t>
            </a:r>
            <a:r>
              <a:rPr lang="en-US" sz="2400" dirty="0" smtClean="0">
                <a:latin typeface="Times New Roman"/>
                <a:cs typeface="Times New Roman"/>
              </a:rPr>
              <a:t>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4248" y="1154835"/>
            <a:ext cx="2597463" cy="333202"/>
          </a:xfrm>
          <a:prstGeom prst="rect">
            <a:avLst/>
          </a:prstGeom>
        </p:spPr>
      </p:pic>
      <p:sp>
        <p:nvSpPr>
          <p:cNvPr id="40" name="Content Placeholder 2"/>
          <p:cNvSpPr txBox="1">
            <a:spLocks/>
          </p:cNvSpPr>
          <p:nvPr/>
        </p:nvSpPr>
        <p:spPr>
          <a:xfrm>
            <a:off x="699402" y="1802338"/>
            <a:ext cx="8216879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 dependencies between the </a:t>
            </a:r>
            <a:r>
              <a:rPr lang="en-US" sz="2200" i="1" dirty="0" smtClean="0">
                <a:latin typeface="Times New Roman"/>
                <a:cs typeface="Times New Roman"/>
              </a:rPr>
              <a:t>X</a:t>
            </a:r>
            <a:r>
              <a:rPr lang="en-US" sz="22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 can be represented as a graph. An example for a 5-variable distribution </a:t>
            </a:r>
            <a:r>
              <a:rPr lang="en-US" sz="2200" dirty="0" err="1" smtClean="0">
                <a:latin typeface="Times New Roman"/>
                <a:cs typeface="Times New Roman"/>
              </a:rPr>
              <a:t>Pr</a:t>
            </a:r>
            <a:r>
              <a:rPr lang="en-US" sz="2200" dirty="0" smtClean="0">
                <a:latin typeface="Times New Roman"/>
                <a:cs typeface="Times New Roman"/>
              </a:rPr>
              <a:t>(</a:t>
            </a:r>
            <a:r>
              <a:rPr lang="en-US" sz="2200" i="1" dirty="0" smtClean="0">
                <a:latin typeface="Times New Roman"/>
                <a:cs typeface="Times New Roman"/>
              </a:rPr>
              <a:t>A</a:t>
            </a:r>
            <a:r>
              <a:rPr lang="en-US" sz="2200" dirty="0" smtClean="0">
                <a:latin typeface="Times New Roman"/>
                <a:cs typeface="Times New Roman"/>
              </a:rPr>
              <a:t>,</a:t>
            </a:r>
            <a:r>
              <a:rPr lang="en-US" sz="2200" i="1" dirty="0" smtClean="0">
                <a:latin typeface="Times New Roman"/>
                <a:cs typeface="Times New Roman"/>
              </a:rPr>
              <a:t>B</a:t>
            </a:r>
            <a:r>
              <a:rPr lang="en-US" sz="2200" dirty="0" smtClean="0">
                <a:latin typeface="Times New Roman"/>
                <a:cs typeface="Times New Roman"/>
              </a:rPr>
              <a:t>,</a:t>
            </a:r>
            <a:r>
              <a:rPr lang="en-US" sz="2200" i="1" dirty="0" smtClean="0">
                <a:latin typeface="Times New Roman"/>
                <a:cs typeface="Times New Roman"/>
              </a:rPr>
              <a:t>C</a:t>
            </a:r>
            <a:r>
              <a:rPr lang="en-US" sz="2200" dirty="0" smtClean="0">
                <a:latin typeface="Times New Roman"/>
                <a:cs typeface="Times New Roman"/>
              </a:rPr>
              <a:t>,</a:t>
            </a:r>
            <a:r>
              <a:rPr lang="en-US" sz="2200" i="1" dirty="0" smtClean="0">
                <a:latin typeface="Times New Roman"/>
                <a:cs typeface="Times New Roman"/>
              </a:rPr>
              <a:t>D</a:t>
            </a:r>
            <a:r>
              <a:rPr lang="en-US" sz="2200" dirty="0" smtClean="0">
                <a:latin typeface="Times New Roman"/>
                <a:cs typeface="Times New Roman"/>
              </a:rPr>
              <a:t>,</a:t>
            </a:r>
            <a:r>
              <a:rPr lang="en-US" sz="2200" i="1" dirty="0" smtClean="0">
                <a:latin typeface="Times New Roman"/>
                <a:cs typeface="Times New Roman"/>
              </a:rPr>
              <a:t>E</a:t>
            </a:r>
            <a:r>
              <a:rPr lang="en-US" sz="2200" dirty="0" smtClean="0">
                <a:latin typeface="Times New Roman"/>
                <a:cs typeface="Times New Roman"/>
              </a:rPr>
              <a:t>)</a:t>
            </a:r>
            <a:endParaRPr lang="en-US" sz="2200" dirty="0">
              <a:latin typeface="Times New Roman"/>
              <a:cs typeface="Times New Roman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2277865" y="2702115"/>
            <a:ext cx="4214071" cy="3938076"/>
            <a:chOff x="2129778" y="1840411"/>
            <a:chExt cx="4214071" cy="3938076"/>
          </a:xfrm>
        </p:grpSpPr>
        <p:grpSp>
          <p:nvGrpSpPr>
            <p:cNvPr id="49" name="Group 48"/>
            <p:cNvGrpSpPr/>
            <p:nvPr/>
          </p:nvGrpSpPr>
          <p:grpSpPr>
            <a:xfrm>
              <a:off x="2716041" y="1850948"/>
              <a:ext cx="1015481" cy="1026200"/>
              <a:chOff x="2228901" y="1365407"/>
              <a:chExt cx="1015481" cy="1026200"/>
            </a:xfrm>
          </p:grpSpPr>
          <p:sp>
            <p:nvSpPr>
              <p:cNvPr id="82" name="Oval 81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TextBox 82"/>
              <p:cNvSpPr txBox="1"/>
              <p:nvPr/>
            </p:nvSpPr>
            <p:spPr>
              <a:xfrm>
                <a:off x="2345527" y="1365407"/>
                <a:ext cx="898855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0" i="1" dirty="0" smtClean="0">
                    <a:latin typeface="Times New Roman"/>
                    <a:cs typeface="Times New Roman"/>
                  </a:rPr>
                  <a:t>A</a:t>
                </a:r>
                <a:endParaRPr lang="en-US" sz="6000" i="1" dirty="0">
                  <a:latin typeface="Times New Roman"/>
                  <a:cs typeface="Times New Roman"/>
                </a:endParaRPr>
              </a:p>
            </p:txBody>
          </p:sp>
        </p:grpSp>
        <p:grpSp>
          <p:nvGrpSpPr>
            <p:cNvPr id="51" name="Group 50"/>
            <p:cNvGrpSpPr/>
            <p:nvPr/>
          </p:nvGrpSpPr>
          <p:grpSpPr>
            <a:xfrm>
              <a:off x="4639378" y="1840411"/>
              <a:ext cx="1029382" cy="1026200"/>
              <a:chOff x="2228901" y="1365407"/>
              <a:chExt cx="1029382" cy="1026200"/>
            </a:xfrm>
          </p:grpSpPr>
          <p:sp>
            <p:nvSpPr>
              <p:cNvPr id="80" name="Oval 79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TextBox 80"/>
              <p:cNvSpPr txBox="1"/>
              <p:nvPr/>
            </p:nvSpPr>
            <p:spPr>
              <a:xfrm>
                <a:off x="2345527" y="1365407"/>
                <a:ext cx="912756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0" i="1" dirty="0" smtClean="0">
                    <a:latin typeface="Times New Roman"/>
                    <a:cs typeface="Times New Roman"/>
                  </a:rPr>
                  <a:t>B</a:t>
                </a:r>
                <a:endParaRPr lang="en-US" sz="6000" i="1" dirty="0">
                  <a:latin typeface="Times New Roman"/>
                  <a:cs typeface="Times New Roman"/>
                </a:endParaRPr>
              </a:p>
            </p:txBody>
          </p:sp>
        </p:grpSp>
        <p:cxnSp>
          <p:nvCxnSpPr>
            <p:cNvPr id="53" name="Straight Arrow Connector 52"/>
            <p:cNvCxnSpPr/>
            <p:nvPr/>
          </p:nvCxnSpPr>
          <p:spPr>
            <a:xfrm>
              <a:off x="3630441" y="2402545"/>
              <a:ext cx="1036698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5" name="Group 54"/>
            <p:cNvGrpSpPr/>
            <p:nvPr/>
          </p:nvGrpSpPr>
          <p:grpSpPr>
            <a:xfrm>
              <a:off x="2129778" y="3506476"/>
              <a:ext cx="1029382" cy="1026200"/>
              <a:chOff x="2228901" y="1365407"/>
              <a:chExt cx="1029382" cy="1026200"/>
            </a:xfrm>
          </p:grpSpPr>
          <p:sp>
            <p:nvSpPr>
              <p:cNvPr id="78" name="Oval 77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TextBox 78"/>
              <p:cNvSpPr txBox="1"/>
              <p:nvPr/>
            </p:nvSpPr>
            <p:spPr>
              <a:xfrm>
                <a:off x="2345527" y="1365407"/>
                <a:ext cx="912756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0" i="1" dirty="0" smtClean="0">
                    <a:latin typeface="Times New Roman"/>
                    <a:cs typeface="Times New Roman"/>
                  </a:rPr>
                  <a:t>E</a:t>
                </a:r>
                <a:endParaRPr lang="en-US" sz="6000" i="1" dirty="0">
                  <a:latin typeface="Times New Roman"/>
                  <a:cs typeface="Times New Roman"/>
                </a:endParaRPr>
              </a:p>
            </p:txBody>
          </p:sp>
        </p:grpSp>
        <p:grpSp>
          <p:nvGrpSpPr>
            <p:cNvPr id="57" name="Group 56"/>
            <p:cNvGrpSpPr/>
            <p:nvPr/>
          </p:nvGrpSpPr>
          <p:grpSpPr>
            <a:xfrm>
              <a:off x="5271261" y="3495939"/>
              <a:ext cx="1072588" cy="1026200"/>
              <a:chOff x="2228901" y="1365407"/>
              <a:chExt cx="1072588" cy="1026200"/>
            </a:xfrm>
          </p:grpSpPr>
          <p:sp>
            <p:nvSpPr>
              <p:cNvPr id="76" name="Oval 75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TextBox 76"/>
              <p:cNvSpPr txBox="1"/>
              <p:nvPr/>
            </p:nvSpPr>
            <p:spPr>
              <a:xfrm>
                <a:off x="2345527" y="1365407"/>
                <a:ext cx="955962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0" i="1" dirty="0" smtClean="0">
                    <a:latin typeface="Times New Roman"/>
                    <a:cs typeface="Times New Roman"/>
                  </a:rPr>
                  <a:t>C</a:t>
                </a:r>
                <a:endParaRPr lang="en-US" sz="6000" i="1" dirty="0">
                  <a:latin typeface="Times New Roman"/>
                  <a:cs typeface="Times New Roman"/>
                </a:endParaRPr>
              </a:p>
            </p:txBody>
          </p:sp>
        </p:grpSp>
        <p:grpSp>
          <p:nvGrpSpPr>
            <p:cNvPr id="58" name="Group 57"/>
            <p:cNvGrpSpPr/>
            <p:nvPr/>
          </p:nvGrpSpPr>
          <p:grpSpPr>
            <a:xfrm>
              <a:off x="3713048" y="4752287"/>
              <a:ext cx="1115042" cy="1026200"/>
              <a:chOff x="2228901" y="1365407"/>
              <a:chExt cx="1115042" cy="1026200"/>
            </a:xfrm>
          </p:grpSpPr>
          <p:sp>
            <p:nvSpPr>
              <p:cNvPr id="74" name="Oval 73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TextBox 74"/>
              <p:cNvSpPr txBox="1"/>
              <p:nvPr/>
            </p:nvSpPr>
            <p:spPr>
              <a:xfrm>
                <a:off x="2345527" y="1365407"/>
                <a:ext cx="998416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0" i="1" dirty="0" smtClean="0">
                    <a:latin typeface="Times New Roman"/>
                    <a:cs typeface="Times New Roman"/>
                  </a:rPr>
                  <a:t>D</a:t>
                </a:r>
                <a:endParaRPr lang="en-US" sz="6000" i="1" dirty="0">
                  <a:latin typeface="Times New Roman"/>
                  <a:cs typeface="Times New Roman"/>
                </a:endParaRPr>
              </a:p>
            </p:txBody>
          </p:sp>
        </p:grpSp>
        <p:cxnSp>
          <p:nvCxnSpPr>
            <p:cNvPr id="60" name="Straight Arrow Connector 59"/>
            <p:cNvCxnSpPr/>
            <p:nvPr/>
          </p:nvCxnSpPr>
          <p:spPr>
            <a:xfrm flipV="1">
              <a:off x="2716041" y="2866612"/>
              <a:ext cx="328137" cy="751664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/>
            <p:nvPr/>
          </p:nvCxnSpPr>
          <p:spPr>
            <a:xfrm flipH="1" flipV="1">
              <a:off x="5327664" y="2819602"/>
              <a:ext cx="328137" cy="751664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Arrow Connector 64"/>
            <p:cNvCxnSpPr>
              <a:cxnSpLocks noChangeAspect="1"/>
            </p:cNvCxnSpPr>
            <p:nvPr/>
          </p:nvCxnSpPr>
          <p:spPr>
            <a:xfrm>
              <a:off x="2664723" y="4522529"/>
              <a:ext cx="1044971" cy="79685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/>
            <p:cNvCxnSpPr/>
            <p:nvPr/>
          </p:nvCxnSpPr>
          <p:spPr>
            <a:xfrm flipH="1">
              <a:off x="4639378" y="4514003"/>
              <a:ext cx="1016424" cy="807284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>
              <a:endCxn id="76" idx="2"/>
            </p:cNvCxnSpPr>
            <p:nvPr/>
          </p:nvCxnSpPr>
          <p:spPr>
            <a:xfrm>
              <a:off x="3421103" y="2819602"/>
              <a:ext cx="1850158" cy="124533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 flipH="1">
              <a:off x="3044178" y="2819602"/>
              <a:ext cx="1919014" cy="127511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>
              <a:off x="3421103" y="2819602"/>
              <a:ext cx="751606" cy="204448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 flipH="1">
              <a:off x="4172709" y="2819602"/>
              <a:ext cx="790482" cy="204448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extBox 6"/>
          <p:cNvSpPr txBox="1"/>
          <p:nvPr/>
        </p:nvSpPr>
        <p:spPr>
          <a:xfrm>
            <a:off x="6290040" y="3100203"/>
            <a:ext cx="27192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A 5-variable PMF with dependencies represented by an </a:t>
            </a:r>
            <a:r>
              <a:rPr lang="en-US" b="1" dirty="0" smtClean="0">
                <a:latin typeface="Times New Roman"/>
                <a:cs typeface="Times New Roman"/>
              </a:rPr>
              <a:t>undirected graph </a:t>
            </a:r>
            <a:r>
              <a:rPr lang="en-US" dirty="0" smtClean="0">
                <a:latin typeface="Times New Roman"/>
                <a:cs typeface="Times New Roman"/>
              </a:rPr>
              <a:t>(</a:t>
            </a:r>
            <a:r>
              <a:rPr lang="en-US" b="1" dirty="0" smtClean="0">
                <a:latin typeface="Times New Roman"/>
                <a:cs typeface="Times New Roman"/>
              </a:rPr>
              <a:t>Markov Random Field</a:t>
            </a:r>
            <a:r>
              <a:rPr lang="en-US" dirty="0" smtClean="0">
                <a:latin typeface="Times New Roman"/>
                <a:cs typeface="Times New Roman"/>
              </a:rPr>
              <a:t>)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1146816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Feature function for a Potts-like model is the same idea: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0719" y="1032581"/>
            <a:ext cx="8311289" cy="3785652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Define 4 state labels for a Potts-like model:</a:t>
            </a:r>
            <a:endParaRPr lang="en-US" sz="16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s1 &lt;- 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1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s2 &lt;- 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2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s3 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&lt;- 3</a:t>
            </a:r>
            <a:endParaRPr lang="en-US" sz="1600" dirty="0" smtClean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s4 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&lt;- 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4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# Define feature </a:t>
            </a:r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function. State weights are implicitly 1:</a:t>
            </a:r>
            <a:endParaRPr lang="en-US" sz="16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f &lt;- function(y){ </a:t>
            </a:r>
            <a:r>
              <a:rPr lang="en-US" sz="1600" dirty="0" err="1" smtClean="0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(c((y==s1),(y==s2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),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(y==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s3),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(y==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s4))) }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# Try it out: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f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(1)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f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(2)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f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(3)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f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(4)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000" y="4102100"/>
            <a:ext cx="1397000" cy="207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8797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Using feature functions we can write node and edge energies in convenient matrix-vector form(s):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8194" y="1796415"/>
            <a:ext cx="5025512" cy="402041"/>
          </a:xfrm>
          <a:prstGeom prst="rect">
            <a:avLst/>
          </a:prstGeom>
        </p:spPr>
      </p:pic>
      <p:sp>
        <p:nvSpPr>
          <p:cNvPr id="15" name="Content Placeholder 2"/>
          <p:cNvSpPr txBox="1">
            <a:spLocks/>
          </p:cNvSpPr>
          <p:nvPr/>
        </p:nvSpPr>
        <p:spPr>
          <a:xfrm>
            <a:off x="909314" y="3417060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    is called the node </a:t>
            </a:r>
            <a:r>
              <a:rPr lang="en-US" sz="2200" i="1" dirty="0" err="1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 weight vector: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1308" y="3565208"/>
            <a:ext cx="296672" cy="213236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5448" y="2864105"/>
            <a:ext cx="1365840" cy="1585349"/>
          </a:xfrm>
          <a:prstGeom prst="rect">
            <a:avLst/>
          </a:prstGeom>
        </p:spPr>
      </p:pic>
      <p:sp>
        <p:nvSpPr>
          <p:cNvPr id="19" name="Content Placeholder 2"/>
          <p:cNvSpPr txBox="1">
            <a:spLocks/>
          </p:cNvSpPr>
          <p:nvPr/>
        </p:nvSpPr>
        <p:spPr>
          <a:xfrm>
            <a:off x="756914" y="4780279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If </a:t>
            </a:r>
            <a:r>
              <a:rPr lang="en-US" sz="2200" b="1" dirty="0" smtClean="0">
                <a:latin typeface="Times New Roman"/>
                <a:cs typeface="Times New Roman"/>
              </a:rPr>
              <a:t>w</a:t>
            </a:r>
            <a:r>
              <a:rPr lang="en-US" sz="2200" dirty="0" smtClean="0">
                <a:latin typeface="Times New Roman"/>
                <a:cs typeface="Times New Roman"/>
              </a:rPr>
              <a:t> = </a:t>
            </a:r>
            <a:r>
              <a:rPr lang="en-US" sz="2200" b="1" dirty="0" smtClean="0">
                <a:latin typeface="Times New Roman"/>
                <a:cs typeface="Times New Roman"/>
              </a:rPr>
              <a:t>id</a:t>
            </a:r>
            <a:r>
              <a:rPr lang="en-US" sz="2200" dirty="0" smtClean="0">
                <a:latin typeface="Times New Roman"/>
                <a:cs typeface="Times New Roman"/>
              </a:rPr>
              <a:t>(m) (all ones vector) then      has entries numerically equivalent to node </a:t>
            </a:r>
            <a:r>
              <a:rPr lang="en-US" sz="2200" i="1" dirty="0" err="1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 energies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5683" y="4958049"/>
            <a:ext cx="260096" cy="186948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705551" y="1834444"/>
            <a:ext cx="15245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/>
                <a:cs typeface="Times New Roman"/>
              </a:rPr>
              <a:t>n</a:t>
            </a:r>
            <a:r>
              <a:rPr lang="en-US" b="1" dirty="0" smtClean="0">
                <a:latin typeface="Times New Roman"/>
                <a:cs typeface="Times New Roman"/>
              </a:rPr>
              <a:t>ode energies</a:t>
            </a:r>
            <a:endParaRPr lang="en-US" b="1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2396943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/>
          <p:cNvSpPr txBox="1">
            <a:spLocks/>
          </p:cNvSpPr>
          <p:nvPr/>
        </p:nvSpPr>
        <p:spPr>
          <a:xfrm>
            <a:off x="756914" y="314136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    is called the edge </a:t>
            </a:r>
            <a:r>
              <a:rPr lang="en-US" sz="2200" i="1" dirty="0" err="1" smtClean="0">
                <a:latin typeface="Times New Roman"/>
                <a:cs typeface="Times New Roman"/>
              </a:rPr>
              <a:t>ij</a:t>
            </a:r>
            <a:r>
              <a:rPr lang="en-US" sz="2200" dirty="0" smtClean="0">
                <a:latin typeface="Times New Roman"/>
                <a:cs typeface="Times New Roman"/>
              </a:rPr>
              <a:t> weight matrix: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19" name="Content Placeholder 2"/>
          <p:cNvSpPr txBox="1">
            <a:spLocks/>
          </p:cNvSpPr>
          <p:nvPr/>
        </p:nvSpPr>
        <p:spPr>
          <a:xfrm>
            <a:off x="604514" y="4662366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If </a:t>
            </a:r>
            <a:r>
              <a:rPr lang="en-US" sz="2200" b="1" dirty="0" smtClean="0">
                <a:latin typeface="Times New Roman"/>
                <a:cs typeface="Times New Roman"/>
              </a:rPr>
              <a:t>w</a:t>
            </a:r>
            <a:r>
              <a:rPr lang="en-US" sz="2200" dirty="0" smtClean="0">
                <a:latin typeface="Times New Roman"/>
                <a:cs typeface="Times New Roman"/>
              </a:rPr>
              <a:t> = </a:t>
            </a:r>
            <a:r>
              <a:rPr lang="en-US" sz="2200" b="1" dirty="0" smtClean="0">
                <a:latin typeface="Times New Roman"/>
                <a:cs typeface="Times New Roman"/>
              </a:rPr>
              <a:t>id</a:t>
            </a:r>
            <a:r>
              <a:rPr lang="en-US" sz="2200" dirty="0" smtClean="0">
                <a:latin typeface="Times New Roman"/>
                <a:cs typeface="Times New Roman"/>
              </a:rPr>
              <a:t>(m) (all ones vector) then        has entries numerically equivalent to edge </a:t>
            </a:r>
            <a:r>
              <a:rPr lang="en-US" sz="2200" i="1" dirty="0" err="1" smtClean="0">
                <a:latin typeface="Times New Roman"/>
                <a:cs typeface="Times New Roman"/>
              </a:rPr>
              <a:t>ij</a:t>
            </a:r>
            <a:r>
              <a:rPr lang="en-US" sz="2200" dirty="0" smtClean="0">
                <a:latin typeface="Times New Roman"/>
                <a:cs typeface="Times New Roman"/>
              </a:rPr>
              <a:t> energies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4247" y="3315421"/>
            <a:ext cx="382010" cy="21488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2768" y="4853212"/>
            <a:ext cx="382010" cy="21488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2104" y="2634862"/>
            <a:ext cx="3244566" cy="149572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3316" y="1786946"/>
            <a:ext cx="5146923" cy="40128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56914" y="1804410"/>
            <a:ext cx="1498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Times New Roman"/>
                <a:cs typeface="Times New Roman"/>
              </a:rPr>
              <a:t>edge energies</a:t>
            </a:r>
            <a:endParaRPr lang="en-US" b="1" dirty="0">
              <a:latin typeface="Times New Roman"/>
              <a:cs typeface="Times New Roman"/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Using feature functions we can write node and edge energies in convenient matrix-vector form(s):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8748877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/>
          <p:cNvSpPr txBox="1">
            <a:spLocks/>
          </p:cNvSpPr>
          <p:nvPr/>
        </p:nvSpPr>
        <p:spPr>
          <a:xfrm>
            <a:off x="423355" y="973406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latin typeface="Times New Roman"/>
                <a:cs typeface="Times New Roman"/>
              </a:rPr>
              <a:t>For the models considered here there will only be 2 states at each node. Also each state has weight 1. That is:</a:t>
            </a:r>
            <a:endParaRPr lang="en-US" sz="24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3738" y="2046536"/>
            <a:ext cx="4299071" cy="332525"/>
          </a:xfrm>
          <a:prstGeom prst="rect">
            <a:avLst/>
          </a:prstGeom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704045" y="2754926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Thus the node and edge weights are: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1572" y="3447447"/>
            <a:ext cx="1345135" cy="76488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7483" y="3412261"/>
            <a:ext cx="2843700" cy="800653"/>
          </a:xfrm>
          <a:prstGeom prst="rect">
            <a:avLst/>
          </a:prstGeom>
        </p:spPr>
      </p:pic>
      <p:sp>
        <p:nvSpPr>
          <p:cNvPr id="12" name="Content Placeholder 2"/>
          <p:cNvSpPr txBox="1">
            <a:spLocks/>
          </p:cNvSpPr>
          <p:nvPr/>
        </p:nvSpPr>
        <p:spPr>
          <a:xfrm>
            <a:off x="704045" y="4510791"/>
            <a:ext cx="7800150" cy="50483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 corresponding node and edge energies in table form are: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47129" y="5128410"/>
            <a:ext cx="3341102" cy="66822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5483" y="6036467"/>
            <a:ext cx="8896376" cy="657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106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Here is how one and two-body energy calculations can be implemented in R: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45319" y="1286581"/>
            <a:ext cx="6833722" cy="5509201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# Consider </a:t>
            </a:r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an </a:t>
            </a:r>
            <a:r>
              <a:rPr lang="en-US" sz="1600" dirty="0" err="1">
                <a:solidFill>
                  <a:srgbClr val="FFFF00"/>
                </a:solidFill>
                <a:latin typeface="Courier"/>
                <a:cs typeface="Courier"/>
              </a:rPr>
              <a:t>Ising</a:t>
            </a:r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-like model </a:t>
            </a:r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with: </a:t>
            </a:r>
          </a:p>
          <a:p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tau   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&lt;- c(2, 3.4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)    </a:t>
            </a:r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#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node weights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omega &lt;- </a:t>
            </a:r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(       </a:t>
            </a:r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# edge weights</a:t>
            </a:r>
            <a:endParaRPr lang="en-US" sz="16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  c(1,9),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  c(3,-2)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# Define states and </a:t>
            </a:r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feature </a:t>
            </a:r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function: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s1 &lt;- 1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s2 &lt;- 2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f  &lt;- function(y){ </a:t>
            </a:r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(c((y==s1),(y==s2))) }</a:t>
            </a:r>
          </a:p>
          <a:p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# one-body energies: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e1 &lt;- c(f(1) %*% tau , f(2) %*% tau)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e1</a:t>
            </a:r>
          </a:p>
          <a:p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two-body </a:t>
            </a:r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energies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e2 &lt;- </a:t>
            </a:r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  c(f(1) %*% omega %*% f(1), f(1) %*% omega %*% f(2)),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  c(f(2) %*% omega %*% f(1), f(2) %*% omega %*% f(2))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e2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9041" y="3073400"/>
            <a:ext cx="1663700" cy="16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2454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Again, for a Potts-like model things are pretty similar: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43719" y="943681"/>
            <a:ext cx="8696073" cy="5478422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FFFF00"/>
                </a:solidFill>
                <a:latin typeface="Courier"/>
                <a:cs typeface="Courier"/>
              </a:rPr>
              <a:t>#</a:t>
            </a:r>
            <a:r>
              <a:rPr lang="en-US" sz="1400" dirty="0">
                <a:solidFill>
                  <a:srgbClr val="FFFF00"/>
                </a:solidFill>
                <a:latin typeface="Courier"/>
                <a:cs typeface="Courier"/>
              </a:rPr>
              <a:t>Consider an Potts-like model with node/edge weights: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tau   &lt;- c(2, 3.4, 3)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omega &lt;- </a:t>
            </a:r>
            <a:r>
              <a:rPr lang="en-US" sz="14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  c(1,  9,   4.1),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  c(3, -2,  -2.3),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  c(6, -5.7, </a:t>
            </a:r>
            <a:r>
              <a:rPr lang="en-US" sz="1400" dirty="0" smtClean="0">
                <a:solidFill>
                  <a:schemeClr val="bg1"/>
                </a:solidFill>
                <a:latin typeface="Courier"/>
                <a:cs typeface="Courier"/>
              </a:rPr>
              <a:t>3  )</a:t>
            </a:r>
            <a:endParaRPr lang="en-US" sz="14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4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FFFF00"/>
                </a:solidFill>
                <a:latin typeface="Courier"/>
                <a:cs typeface="Courier"/>
              </a:rPr>
              <a:t># Define states and </a:t>
            </a:r>
            <a:r>
              <a:rPr lang="en-US" sz="1400" dirty="0" err="1">
                <a:solidFill>
                  <a:srgbClr val="FFFF00"/>
                </a:solidFill>
                <a:latin typeface="Courier"/>
                <a:cs typeface="Courier"/>
              </a:rPr>
              <a:t>featur</a:t>
            </a:r>
            <a:r>
              <a:rPr lang="en-US" sz="1400" dirty="0">
                <a:solidFill>
                  <a:srgbClr val="FFFF00"/>
                </a:solidFill>
                <a:latin typeface="Courier"/>
                <a:cs typeface="Courier"/>
              </a:rPr>
              <a:t> function: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s1 &lt;- 1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s2 &lt;- 2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s3 &lt;- 3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f  &lt;- function(y){ </a:t>
            </a:r>
            <a:r>
              <a:rPr lang="en-US" sz="1400" dirty="0" err="1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(c((y==s1),(y==s2),(y==s3))) }</a:t>
            </a:r>
          </a:p>
          <a:p>
            <a:endParaRPr lang="en-US" sz="14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FFFF00"/>
                </a:solidFill>
                <a:latin typeface="Courier"/>
                <a:cs typeface="Courier"/>
              </a:rPr>
              <a:t># one-body energies: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e1 &lt;- c(f(1) %*% tau, f(2) %*% tau, f(3) %*% tau)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e1</a:t>
            </a:r>
          </a:p>
          <a:p>
            <a:endParaRPr lang="en-US" sz="14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FFFF00"/>
                </a:solidFill>
                <a:latin typeface="Courier"/>
                <a:cs typeface="Courier"/>
              </a:rPr>
              <a:t># two body energies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e2 &lt;- </a:t>
            </a:r>
            <a:r>
              <a:rPr lang="en-US" sz="14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  c(f(1) %*% omega %*% f(1), f(1) %*% omega %*% f(2), f(1) %*% omega %*% f(3)),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  c(f(2) %*% omega %*% f(1), f(2) %*% omega %*% f(2), f(2) %*% omega %*% f(3)),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  c(f(3) %*% omega %*% f(1), f(3) %*% omega %*% f(2), f(3) %*% omega %*% f(3))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e</a:t>
            </a:r>
            <a:r>
              <a:rPr lang="en-US" sz="1400" dirty="0" smtClean="0">
                <a:solidFill>
                  <a:schemeClr val="bg1"/>
                </a:solidFill>
                <a:latin typeface="Courier"/>
                <a:cs typeface="Courier"/>
              </a:rPr>
              <a:t>2</a:t>
            </a:r>
            <a:endParaRPr lang="en-US" sz="14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1600" y="1284635"/>
            <a:ext cx="2197100" cy="193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8424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/>
          <p:cNvSpPr txBox="1">
            <a:spLocks/>
          </p:cNvSpPr>
          <p:nvPr/>
        </p:nvSpPr>
        <p:spPr>
          <a:xfrm>
            <a:off x="704045" y="79229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Finally the node and edge potentials are: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755361" y="2714916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With these components we can write the full joint probability distribution as: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0829" y="1561076"/>
            <a:ext cx="2487259" cy="81966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3630" y="1555768"/>
            <a:ext cx="4143827" cy="82497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3623" y="3615741"/>
            <a:ext cx="3043321" cy="71308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05342" y="4595597"/>
            <a:ext cx="2305944" cy="69055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01166" y="5629689"/>
            <a:ext cx="3105526" cy="686033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2138671" y="6421991"/>
            <a:ext cx="53022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Note, this is the same for </a:t>
            </a:r>
            <a:r>
              <a:rPr lang="en-US" dirty="0" err="1" smtClean="0">
                <a:latin typeface="Times New Roman"/>
                <a:cs typeface="Times New Roman"/>
              </a:rPr>
              <a:t>Ising</a:t>
            </a:r>
            <a:r>
              <a:rPr lang="en-US" dirty="0" smtClean="0">
                <a:latin typeface="Times New Roman"/>
                <a:cs typeface="Times New Roman"/>
              </a:rPr>
              <a:t> </a:t>
            </a:r>
            <a:r>
              <a:rPr lang="en-US" i="1" dirty="0" smtClean="0">
                <a:latin typeface="Times New Roman"/>
                <a:cs typeface="Times New Roman"/>
              </a:rPr>
              <a:t>and</a:t>
            </a:r>
            <a:r>
              <a:rPr lang="en-US" dirty="0" smtClean="0">
                <a:latin typeface="Times New Roman"/>
                <a:cs typeface="Times New Roman"/>
              </a:rPr>
              <a:t> Potts-like models.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3161693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 txBox="1">
            <a:spLocks/>
          </p:cNvSpPr>
          <p:nvPr/>
        </p:nvSpPr>
        <p:spPr>
          <a:xfrm>
            <a:off x="665557" y="534213"/>
            <a:ext cx="7800150" cy="4406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 term in the exponential is the configuration energy </a:t>
            </a:r>
            <a:r>
              <a:rPr lang="en-US" sz="2200" i="1" dirty="0" smtClean="0">
                <a:latin typeface="Times New Roman"/>
                <a:cs typeface="Times New Roman"/>
              </a:rPr>
              <a:t>E</a:t>
            </a:r>
            <a:r>
              <a:rPr lang="en-US" sz="2200" dirty="0" smtClean="0">
                <a:latin typeface="Times New Roman"/>
                <a:cs typeface="Times New Roman"/>
              </a:rPr>
              <a:t>(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dirty="0" smtClean="0">
                <a:latin typeface="Times New Roman"/>
                <a:cs typeface="Times New Roman"/>
              </a:rPr>
              <a:t>)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1953" y="1241569"/>
            <a:ext cx="3596567" cy="907243"/>
          </a:xfrm>
          <a:prstGeom prst="rect">
            <a:avLst/>
          </a:prstGeom>
        </p:spPr>
      </p:pic>
      <p:sp>
        <p:nvSpPr>
          <p:cNvPr id="12" name="Content Placeholder 2"/>
          <p:cNvSpPr txBox="1">
            <a:spLocks/>
          </p:cNvSpPr>
          <p:nvPr/>
        </p:nvSpPr>
        <p:spPr>
          <a:xfrm>
            <a:off x="1050431" y="2407053"/>
            <a:ext cx="7583609" cy="12103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The sums are not actually sums over vectors/matrices. Rather they are sums of individual one and two-body components of energy corresponding to the states of variables in </a:t>
            </a:r>
            <a:r>
              <a:rPr lang="en-US" sz="2000" b="1" dirty="0" smtClean="0">
                <a:latin typeface="Times New Roman"/>
                <a:cs typeface="Times New Roman"/>
              </a:rPr>
              <a:t>X</a:t>
            </a:r>
            <a:r>
              <a:rPr lang="en-US" sz="2000" dirty="0" smtClean="0">
                <a:latin typeface="Times New Roman"/>
                <a:cs typeface="Times New Roman"/>
              </a:rPr>
              <a:t>.</a:t>
            </a: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471570" y="3790911"/>
            <a:ext cx="7800150" cy="5833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To make this formula more explicit: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901" y="5140571"/>
            <a:ext cx="8031392" cy="93797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121" y="4509206"/>
            <a:ext cx="6206209" cy="346668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156191" y="6297323"/>
            <a:ext cx="437614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latin typeface="Times New Roman"/>
                <a:cs typeface="Times New Roman"/>
              </a:rPr>
              <a:t>In physics </a:t>
            </a:r>
            <a:r>
              <a:rPr lang="en-US" sz="2000" i="1" dirty="0" smtClean="0">
                <a:latin typeface="Times New Roman"/>
                <a:cs typeface="Times New Roman"/>
              </a:rPr>
              <a:t>E</a:t>
            </a:r>
            <a:r>
              <a:rPr lang="en-US" sz="2000" dirty="0" smtClean="0">
                <a:latin typeface="Times New Roman"/>
                <a:cs typeface="Times New Roman"/>
              </a:rPr>
              <a:t>(</a:t>
            </a:r>
            <a:r>
              <a:rPr lang="en-US" sz="2000" dirty="0" smtClean="0">
                <a:latin typeface="Wingdings"/>
                <a:ea typeface="Wingdings"/>
                <a:cs typeface="Wingdings"/>
                <a:sym typeface="Wingdings"/>
              </a:rPr>
              <a:t></a:t>
            </a:r>
            <a:r>
              <a:rPr lang="en-US" sz="2000" dirty="0" smtClean="0">
                <a:latin typeface="Times New Roman"/>
                <a:cs typeface="Times New Roman"/>
              </a:rPr>
              <a:t>) is called the Hamiltonian</a:t>
            </a:r>
            <a:endParaRPr lang="en-US" sz="2000" dirty="0"/>
          </a:p>
        </p:txBody>
      </p:sp>
      <p:cxnSp>
        <p:nvCxnSpPr>
          <p:cNvPr id="19" name="Straight Arrow Connector 18"/>
          <p:cNvCxnSpPr/>
          <p:nvPr/>
        </p:nvCxnSpPr>
        <p:spPr>
          <a:xfrm flipH="1" flipV="1">
            <a:off x="5144502" y="5988749"/>
            <a:ext cx="1642136" cy="20702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6748155" y="5990523"/>
            <a:ext cx="1564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>
                <a:latin typeface="Times New Roman"/>
                <a:cs typeface="Times New Roman"/>
              </a:rPr>
              <a:t>i</a:t>
            </a:r>
            <a:r>
              <a:rPr lang="en-US" dirty="0" smtClean="0">
                <a:latin typeface="Times New Roman"/>
                <a:cs typeface="Times New Roman"/>
              </a:rPr>
              <a:t> &gt; </a:t>
            </a:r>
            <a:r>
              <a:rPr lang="en-US" i="1" dirty="0" smtClean="0">
                <a:latin typeface="Times New Roman"/>
                <a:cs typeface="Times New Roman"/>
              </a:rPr>
              <a:t>j</a:t>
            </a:r>
            <a:r>
              <a:rPr lang="en-US" dirty="0" smtClean="0">
                <a:latin typeface="Times New Roman"/>
                <a:cs typeface="Times New Roman"/>
              </a:rPr>
              <a:t> is implicit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034435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5" grpId="0"/>
      <p:bldP spid="8" grpId="0"/>
      <p:bldP spid="2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3994428" y="2750752"/>
            <a:ext cx="1029382" cy="1026200"/>
            <a:chOff x="2902001" y="1543207"/>
            <a:chExt cx="1029382" cy="1026200"/>
          </a:xfrm>
        </p:grpSpPr>
        <p:sp>
          <p:nvSpPr>
            <p:cNvPr id="25" name="Oval 24"/>
            <p:cNvSpPr/>
            <p:nvPr/>
          </p:nvSpPr>
          <p:spPr>
            <a:xfrm>
              <a:off x="2902001" y="1655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3018627" y="15432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B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5117665" y="4378515"/>
            <a:ext cx="1009088" cy="1015663"/>
            <a:chOff x="2101901" y="3092607"/>
            <a:chExt cx="1009088" cy="1015663"/>
          </a:xfrm>
        </p:grpSpPr>
        <p:sp>
          <p:nvSpPr>
            <p:cNvPr id="23" name="Oval 22"/>
            <p:cNvSpPr/>
            <p:nvPr/>
          </p:nvSpPr>
          <p:spPr>
            <a:xfrm>
              <a:off x="2101901" y="3179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2155027" y="3092607"/>
              <a:ext cx="95596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C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2735065" y="4355480"/>
            <a:ext cx="1029382" cy="1026200"/>
            <a:chOff x="2228901" y="1428907"/>
            <a:chExt cx="1029382" cy="1026200"/>
          </a:xfrm>
        </p:grpSpPr>
        <p:sp>
          <p:nvSpPr>
            <p:cNvPr id="21" name="Oval 20"/>
            <p:cNvSpPr/>
            <p:nvPr/>
          </p:nvSpPr>
          <p:spPr>
            <a:xfrm>
              <a:off x="2228901" y="15407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2345527" y="14289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A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cxnSp>
        <p:nvCxnSpPr>
          <p:cNvPr id="35" name="Straight Connector 34"/>
          <p:cNvCxnSpPr>
            <a:endCxn id="23" idx="2"/>
          </p:cNvCxnSpPr>
          <p:nvPr/>
        </p:nvCxnSpPr>
        <p:spPr>
          <a:xfrm flipV="1">
            <a:off x="3649465" y="4922115"/>
            <a:ext cx="14682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Content Placeholder 2"/>
          <p:cNvSpPr txBox="1">
            <a:spLocks/>
          </p:cNvSpPr>
          <p:nvPr/>
        </p:nvSpPr>
        <p:spPr>
          <a:xfrm>
            <a:off x="665557" y="534213"/>
            <a:ext cx="7800150" cy="4406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Compute the </a:t>
            </a:r>
            <a:r>
              <a:rPr lang="en-US" sz="2200" i="1" dirty="0" smtClean="0">
                <a:latin typeface="Times New Roman"/>
                <a:cs typeface="Times New Roman"/>
              </a:rPr>
              <a:t>E</a:t>
            </a:r>
            <a:r>
              <a:rPr lang="en-US" sz="2200" dirty="0" smtClean="0">
                <a:latin typeface="Times New Roman"/>
                <a:cs typeface="Times New Roman"/>
              </a:rPr>
              <a:t>(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dirty="0" smtClean="0">
                <a:latin typeface="Times New Roman"/>
                <a:cs typeface="Times New Roman"/>
              </a:rPr>
              <a:t>) for all node state configurations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37" name="Picture 3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2172" y="1237344"/>
            <a:ext cx="4299071" cy="332525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6257" y="5016342"/>
            <a:ext cx="1224757" cy="538151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6956" y="2206018"/>
            <a:ext cx="1352444" cy="544734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7118" y="5016342"/>
            <a:ext cx="1232335" cy="570283"/>
          </a:xfrm>
          <a:prstGeom prst="rect">
            <a:avLst/>
          </a:prstGeom>
        </p:spPr>
      </p:pic>
      <p:cxnSp>
        <p:nvCxnSpPr>
          <p:cNvPr id="44" name="Straight Connector 43"/>
          <p:cNvCxnSpPr>
            <a:cxnSpLocks noChangeAspect="1"/>
          </p:cNvCxnSpPr>
          <p:nvPr/>
        </p:nvCxnSpPr>
        <p:spPr>
          <a:xfrm flipH="1" flipV="1">
            <a:off x="4883428" y="3492500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>
            <a:cxnSpLocks noChangeAspect="1"/>
          </p:cNvCxnSpPr>
          <p:nvPr/>
        </p:nvCxnSpPr>
        <p:spPr>
          <a:xfrm flipV="1">
            <a:off x="3341137" y="3519424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6" name="Picture 4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61536" y="3695936"/>
            <a:ext cx="1943386" cy="507731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84800" y="3603537"/>
            <a:ext cx="1854200" cy="525457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33563" y="5419576"/>
            <a:ext cx="1852788" cy="484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3939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813613"/>
            <a:ext cx="7800150" cy="4406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For this graph, the energy function is: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" y="1917700"/>
            <a:ext cx="7620000" cy="75525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235446" y="3366532"/>
            <a:ext cx="1819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/>
                <a:cs typeface="Times New Roman"/>
              </a:rPr>
              <a:t>o</a:t>
            </a:r>
            <a:r>
              <a:rPr lang="en-US" b="1" dirty="0" smtClean="0">
                <a:latin typeface="Times New Roman"/>
                <a:cs typeface="Times New Roman"/>
              </a:rPr>
              <a:t>ne-body energy</a:t>
            </a:r>
            <a:endParaRPr lang="en-US" b="1" dirty="0">
              <a:latin typeface="Times New Roman"/>
              <a:cs typeface="Times New Roman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60846" y="3724877"/>
            <a:ext cx="1832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Times New Roman"/>
                <a:cs typeface="Times New Roman"/>
              </a:rPr>
              <a:t>two-body energy</a:t>
            </a:r>
            <a:endParaRPr lang="en-US" b="1" dirty="0">
              <a:latin typeface="Times New Roman"/>
              <a:cs typeface="Times New Roman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00" y="3392965"/>
            <a:ext cx="7115697" cy="675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7698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8096" y="585247"/>
            <a:ext cx="8800819" cy="1172141"/>
          </a:xfrm>
        </p:spPr>
        <p:txBody>
          <a:bodyPr>
            <a:noAutofit/>
          </a:bodyPr>
          <a:lstStyle/>
          <a:p>
            <a:r>
              <a:rPr lang="en-US" sz="2400" dirty="0" smtClean="0">
                <a:latin typeface="Times New Roman"/>
                <a:cs typeface="Times New Roman"/>
              </a:rPr>
              <a:t>Parameterize this distribution using unary potentials for each node and pair-wise potentials between each pair of connected nodes </a:t>
            </a:r>
          </a:p>
        </p:txBody>
      </p:sp>
      <p:sp>
        <p:nvSpPr>
          <p:cNvPr id="40" name="Content Placeholder 2"/>
          <p:cNvSpPr txBox="1">
            <a:spLocks/>
          </p:cNvSpPr>
          <p:nvPr/>
        </p:nvSpPr>
        <p:spPr>
          <a:xfrm>
            <a:off x="500338" y="1571434"/>
            <a:ext cx="8415943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For the example </a:t>
            </a:r>
            <a:r>
              <a:rPr lang="en-US" sz="2200" dirty="0" err="1" smtClean="0">
                <a:latin typeface="Times New Roman"/>
                <a:cs typeface="Times New Roman"/>
              </a:rPr>
              <a:t>Pr</a:t>
            </a:r>
            <a:r>
              <a:rPr lang="en-US" sz="2200" dirty="0" smtClean="0">
                <a:latin typeface="Times New Roman"/>
                <a:cs typeface="Times New Roman"/>
              </a:rPr>
              <a:t>(</a:t>
            </a:r>
            <a:r>
              <a:rPr lang="en-US" sz="2200" i="1" dirty="0" smtClean="0">
                <a:latin typeface="Times New Roman"/>
                <a:cs typeface="Times New Roman"/>
              </a:rPr>
              <a:t>A</a:t>
            </a:r>
            <a:r>
              <a:rPr lang="en-US" sz="2200" dirty="0" smtClean="0">
                <a:latin typeface="Times New Roman"/>
                <a:cs typeface="Times New Roman"/>
              </a:rPr>
              <a:t>,</a:t>
            </a:r>
            <a:r>
              <a:rPr lang="en-US" sz="2200" i="1" dirty="0" smtClean="0">
                <a:latin typeface="Times New Roman"/>
                <a:cs typeface="Times New Roman"/>
              </a:rPr>
              <a:t>B</a:t>
            </a:r>
            <a:r>
              <a:rPr lang="en-US" sz="2200" dirty="0" smtClean="0">
                <a:latin typeface="Times New Roman"/>
                <a:cs typeface="Times New Roman"/>
              </a:rPr>
              <a:t>,</a:t>
            </a:r>
            <a:r>
              <a:rPr lang="en-US" sz="2200" i="1" dirty="0" smtClean="0">
                <a:latin typeface="Times New Roman"/>
                <a:cs typeface="Times New Roman"/>
              </a:rPr>
              <a:t>C</a:t>
            </a:r>
            <a:r>
              <a:rPr lang="en-US" sz="2200" dirty="0" smtClean="0">
                <a:latin typeface="Times New Roman"/>
                <a:cs typeface="Times New Roman"/>
              </a:rPr>
              <a:t>,</a:t>
            </a:r>
            <a:r>
              <a:rPr lang="en-US" sz="2200" i="1" dirty="0" smtClean="0">
                <a:latin typeface="Times New Roman"/>
                <a:cs typeface="Times New Roman"/>
              </a:rPr>
              <a:t>D</a:t>
            </a:r>
            <a:r>
              <a:rPr lang="en-US" sz="2200" dirty="0" smtClean="0">
                <a:latin typeface="Times New Roman"/>
                <a:cs typeface="Times New Roman"/>
              </a:rPr>
              <a:t>,</a:t>
            </a:r>
            <a:r>
              <a:rPr lang="en-US" sz="2200" i="1" dirty="0" smtClean="0">
                <a:latin typeface="Times New Roman"/>
                <a:cs typeface="Times New Roman"/>
              </a:rPr>
              <a:t>E</a:t>
            </a:r>
            <a:r>
              <a:rPr lang="en-US" sz="2200" dirty="0" smtClean="0">
                <a:latin typeface="Times New Roman"/>
                <a:cs typeface="Times New Roman"/>
              </a:rPr>
              <a:t>) this amounts to replacing the undirected graph with a </a:t>
            </a:r>
            <a:r>
              <a:rPr lang="en-US" sz="2200" b="1" dirty="0" smtClean="0">
                <a:latin typeface="Times New Roman"/>
                <a:cs typeface="Times New Roman"/>
              </a:rPr>
              <a:t>factor graph</a:t>
            </a:r>
          </a:p>
        </p:txBody>
      </p:sp>
      <p:grpSp>
        <p:nvGrpSpPr>
          <p:cNvPr id="49" name="Group 48"/>
          <p:cNvGrpSpPr/>
          <p:nvPr/>
        </p:nvGrpSpPr>
        <p:grpSpPr>
          <a:xfrm>
            <a:off x="2030243" y="2225188"/>
            <a:ext cx="1015481" cy="1026200"/>
            <a:chOff x="2228901" y="1365407"/>
            <a:chExt cx="1015481" cy="1026200"/>
          </a:xfrm>
        </p:grpSpPr>
        <p:sp>
          <p:nvSpPr>
            <p:cNvPr id="82" name="Oval 81"/>
            <p:cNvSpPr/>
            <p:nvPr/>
          </p:nvSpPr>
          <p:spPr>
            <a:xfrm>
              <a:off x="2228901" y="14772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2345527" y="1365407"/>
              <a:ext cx="898855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A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5775298" y="2214651"/>
            <a:ext cx="1029382" cy="1026200"/>
            <a:chOff x="2228901" y="1365407"/>
            <a:chExt cx="1029382" cy="1026200"/>
          </a:xfrm>
        </p:grpSpPr>
        <p:sp>
          <p:nvSpPr>
            <p:cNvPr id="80" name="Oval 79"/>
            <p:cNvSpPr/>
            <p:nvPr/>
          </p:nvSpPr>
          <p:spPr>
            <a:xfrm>
              <a:off x="2228901" y="14772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2345527" y="13654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B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cxnSp>
        <p:nvCxnSpPr>
          <p:cNvPr id="53" name="Straight Arrow Connector 52"/>
          <p:cNvCxnSpPr>
            <a:stCxn id="32" idx="3"/>
            <a:endCxn id="78" idx="2"/>
          </p:cNvCxnSpPr>
          <p:nvPr/>
        </p:nvCxnSpPr>
        <p:spPr>
          <a:xfrm>
            <a:off x="790285" y="5036995"/>
            <a:ext cx="653695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5" name="Group 54"/>
          <p:cNvGrpSpPr/>
          <p:nvPr/>
        </p:nvGrpSpPr>
        <p:grpSpPr>
          <a:xfrm>
            <a:off x="1443980" y="4470804"/>
            <a:ext cx="1029382" cy="1026200"/>
            <a:chOff x="2228901" y="1365407"/>
            <a:chExt cx="1029382" cy="1026200"/>
          </a:xfrm>
        </p:grpSpPr>
        <p:sp>
          <p:nvSpPr>
            <p:cNvPr id="78" name="Oval 77"/>
            <p:cNvSpPr/>
            <p:nvPr/>
          </p:nvSpPr>
          <p:spPr>
            <a:xfrm>
              <a:off x="2228901" y="14772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2345527" y="13654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E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57" name="Group 56"/>
          <p:cNvGrpSpPr/>
          <p:nvPr/>
        </p:nvGrpSpPr>
        <p:grpSpPr>
          <a:xfrm>
            <a:off x="6407181" y="4460267"/>
            <a:ext cx="1072588" cy="1026200"/>
            <a:chOff x="2228901" y="1365407"/>
            <a:chExt cx="1072588" cy="1026200"/>
          </a:xfrm>
        </p:grpSpPr>
        <p:sp>
          <p:nvSpPr>
            <p:cNvPr id="76" name="Oval 75"/>
            <p:cNvSpPr/>
            <p:nvPr/>
          </p:nvSpPr>
          <p:spPr>
            <a:xfrm>
              <a:off x="2228901" y="14772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2345527" y="1365407"/>
              <a:ext cx="95596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C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3861135" y="5806411"/>
            <a:ext cx="1115042" cy="1026200"/>
            <a:chOff x="2228901" y="1365407"/>
            <a:chExt cx="1115042" cy="1026200"/>
          </a:xfrm>
        </p:grpSpPr>
        <p:sp>
          <p:nvSpPr>
            <p:cNvPr id="74" name="Oval 73"/>
            <p:cNvSpPr/>
            <p:nvPr/>
          </p:nvSpPr>
          <p:spPr>
            <a:xfrm>
              <a:off x="2228901" y="14772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2345527" y="1365407"/>
              <a:ext cx="99841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D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sp>
        <p:nvSpPr>
          <p:cNvPr id="2" name="Rectangle 1"/>
          <p:cNvSpPr>
            <a:spLocks/>
          </p:cNvSpPr>
          <p:nvPr/>
        </p:nvSpPr>
        <p:spPr>
          <a:xfrm>
            <a:off x="7987457" y="4781925"/>
            <a:ext cx="502920" cy="50292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>
            <a:spLocks/>
          </p:cNvSpPr>
          <p:nvPr/>
        </p:nvSpPr>
        <p:spPr>
          <a:xfrm>
            <a:off x="7344805" y="2533656"/>
            <a:ext cx="502920" cy="50292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>
            <a:spLocks/>
          </p:cNvSpPr>
          <p:nvPr/>
        </p:nvSpPr>
        <p:spPr>
          <a:xfrm flipV="1">
            <a:off x="287365" y="4785535"/>
            <a:ext cx="502920" cy="50292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>
            <a:spLocks/>
          </p:cNvSpPr>
          <p:nvPr/>
        </p:nvSpPr>
        <p:spPr>
          <a:xfrm flipV="1">
            <a:off x="859554" y="2525325"/>
            <a:ext cx="502920" cy="50292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>
            <a:spLocks/>
          </p:cNvSpPr>
          <p:nvPr/>
        </p:nvSpPr>
        <p:spPr>
          <a:xfrm>
            <a:off x="5416430" y="6320449"/>
            <a:ext cx="502920" cy="50292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Arrow Connector 37"/>
          <p:cNvCxnSpPr/>
          <p:nvPr/>
        </p:nvCxnSpPr>
        <p:spPr>
          <a:xfrm>
            <a:off x="1362048" y="2777791"/>
            <a:ext cx="653695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6689698" y="2777791"/>
            <a:ext cx="653695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>
            <a:off x="7321581" y="5036995"/>
            <a:ext cx="653695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4752666" y="6556830"/>
            <a:ext cx="653695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Rectangle 42"/>
          <p:cNvSpPr>
            <a:spLocks/>
          </p:cNvSpPr>
          <p:nvPr/>
        </p:nvSpPr>
        <p:spPr>
          <a:xfrm>
            <a:off x="4067564" y="2533656"/>
            <a:ext cx="502920" cy="50292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" name="Straight Arrow Connector 43"/>
          <p:cNvCxnSpPr/>
          <p:nvPr/>
        </p:nvCxnSpPr>
        <p:spPr>
          <a:xfrm>
            <a:off x="2955918" y="2797160"/>
            <a:ext cx="1104354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endCxn id="80" idx="2"/>
          </p:cNvCxnSpPr>
          <p:nvPr/>
        </p:nvCxnSpPr>
        <p:spPr>
          <a:xfrm>
            <a:off x="4580018" y="2777791"/>
            <a:ext cx="1195280" cy="586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0" name="Group 9"/>
          <p:cNvGrpSpPr/>
          <p:nvPr/>
        </p:nvGrpSpPr>
        <p:grpSpPr>
          <a:xfrm rot="17439650">
            <a:off x="1493940" y="3664222"/>
            <a:ext cx="1396360" cy="502920"/>
            <a:chOff x="6588912" y="5656244"/>
            <a:chExt cx="1396360" cy="502920"/>
          </a:xfrm>
        </p:grpSpPr>
        <p:sp>
          <p:nvSpPr>
            <p:cNvPr id="52" name="Rectangle 51"/>
            <p:cNvSpPr>
              <a:spLocks/>
            </p:cNvSpPr>
            <p:nvPr/>
          </p:nvSpPr>
          <p:spPr>
            <a:xfrm>
              <a:off x="7039344" y="5656244"/>
              <a:ext cx="502920" cy="50292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4" name="Straight Arrow Connector 53"/>
            <p:cNvCxnSpPr/>
            <p:nvPr/>
          </p:nvCxnSpPr>
          <p:spPr>
            <a:xfrm>
              <a:off x="6588912" y="5916516"/>
              <a:ext cx="436841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/>
            <p:cNvCxnSpPr>
              <a:cxnSpLocks noChangeAspect="1"/>
            </p:cNvCxnSpPr>
            <p:nvPr/>
          </p:nvCxnSpPr>
          <p:spPr>
            <a:xfrm>
              <a:off x="7539805" y="5904922"/>
              <a:ext cx="445467" cy="2164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9" name="Group 58"/>
          <p:cNvGrpSpPr/>
          <p:nvPr/>
        </p:nvGrpSpPr>
        <p:grpSpPr>
          <a:xfrm rot="4160350" flipH="1">
            <a:off x="5876943" y="3651793"/>
            <a:ext cx="1396360" cy="502920"/>
            <a:chOff x="6588912" y="5656244"/>
            <a:chExt cx="1396360" cy="502920"/>
          </a:xfrm>
        </p:grpSpPr>
        <p:sp>
          <p:nvSpPr>
            <p:cNvPr id="62" name="Rectangle 61"/>
            <p:cNvSpPr>
              <a:spLocks/>
            </p:cNvSpPr>
            <p:nvPr/>
          </p:nvSpPr>
          <p:spPr>
            <a:xfrm>
              <a:off x="7039344" y="5656244"/>
              <a:ext cx="502920" cy="50292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3" name="Straight Arrow Connector 62"/>
            <p:cNvCxnSpPr/>
            <p:nvPr/>
          </p:nvCxnSpPr>
          <p:spPr>
            <a:xfrm>
              <a:off x="6588912" y="5916516"/>
              <a:ext cx="436841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/>
            <p:cNvCxnSpPr>
              <a:cxnSpLocks noChangeAspect="1"/>
            </p:cNvCxnSpPr>
            <p:nvPr/>
          </p:nvCxnSpPr>
          <p:spPr>
            <a:xfrm>
              <a:off x="7539805" y="5904922"/>
              <a:ext cx="445467" cy="2164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" name="Group 65"/>
          <p:cNvGrpSpPr/>
          <p:nvPr/>
        </p:nvGrpSpPr>
        <p:grpSpPr>
          <a:xfrm rot="2504980" flipV="1">
            <a:off x="2094296" y="5597311"/>
            <a:ext cx="2037168" cy="502920"/>
            <a:chOff x="6332134" y="5656244"/>
            <a:chExt cx="2037168" cy="502920"/>
          </a:xfrm>
        </p:grpSpPr>
        <p:sp>
          <p:nvSpPr>
            <p:cNvPr id="68" name="Rectangle 67"/>
            <p:cNvSpPr>
              <a:spLocks/>
            </p:cNvSpPr>
            <p:nvPr/>
          </p:nvSpPr>
          <p:spPr>
            <a:xfrm>
              <a:off x="7039344" y="5656244"/>
              <a:ext cx="502920" cy="50292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3" name="Straight Arrow Connector 72"/>
            <p:cNvCxnSpPr/>
            <p:nvPr/>
          </p:nvCxnSpPr>
          <p:spPr>
            <a:xfrm>
              <a:off x="6332134" y="5896590"/>
              <a:ext cx="692866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Arrow Connector 83"/>
            <p:cNvCxnSpPr>
              <a:cxnSpLocks noChangeAspect="1"/>
            </p:cNvCxnSpPr>
            <p:nvPr/>
          </p:nvCxnSpPr>
          <p:spPr>
            <a:xfrm>
              <a:off x="7539795" y="5903064"/>
              <a:ext cx="829507" cy="4012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5" name="Group 84"/>
          <p:cNvGrpSpPr/>
          <p:nvPr/>
        </p:nvGrpSpPr>
        <p:grpSpPr>
          <a:xfrm rot="19095020" flipH="1" flipV="1">
            <a:off x="4480732" y="5528849"/>
            <a:ext cx="2201755" cy="502920"/>
            <a:chOff x="6167547" y="5656244"/>
            <a:chExt cx="2201755" cy="502920"/>
          </a:xfrm>
        </p:grpSpPr>
        <p:sp>
          <p:nvSpPr>
            <p:cNvPr id="86" name="Rectangle 85"/>
            <p:cNvSpPr>
              <a:spLocks/>
            </p:cNvSpPr>
            <p:nvPr/>
          </p:nvSpPr>
          <p:spPr>
            <a:xfrm>
              <a:off x="7039344" y="5656244"/>
              <a:ext cx="502920" cy="50292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7" name="Straight Arrow Connector 86"/>
            <p:cNvCxnSpPr/>
            <p:nvPr/>
          </p:nvCxnSpPr>
          <p:spPr>
            <a:xfrm>
              <a:off x="6167547" y="5896590"/>
              <a:ext cx="857455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Arrow Connector 87"/>
            <p:cNvCxnSpPr>
              <a:cxnSpLocks noChangeAspect="1"/>
            </p:cNvCxnSpPr>
            <p:nvPr/>
          </p:nvCxnSpPr>
          <p:spPr>
            <a:xfrm>
              <a:off x="7539795" y="5903064"/>
              <a:ext cx="829507" cy="4012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9" name="Group 88"/>
          <p:cNvGrpSpPr/>
          <p:nvPr/>
        </p:nvGrpSpPr>
        <p:grpSpPr>
          <a:xfrm rot="19395794" flipH="1" flipV="1">
            <a:off x="2190505" y="3199626"/>
            <a:ext cx="3755137" cy="1362691"/>
            <a:chOff x="6236938" y="5496616"/>
            <a:chExt cx="3755137" cy="1362691"/>
          </a:xfrm>
        </p:grpSpPr>
        <p:cxnSp>
          <p:nvCxnSpPr>
            <p:cNvPr id="91" name="Straight Arrow Connector 90"/>
            <p:cNvCxnSpPr/>
            <p:nvPr/>
          </p:nvCxnSpPr>
          <p:spPr>
            <a:xfrm rot="2204206" flipV="1">
              <a:off x="6236938" y="5701218"/>
              <a:ext cx="742866" cy="438649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/>
            <p:cNvCxnSpPr>
              <a:cxnSpLocks/>
            </p:cNvCxnSpPr>
            <p:nvPr/>
          </p:nvCxnSpPr>
          <p:spPr>
            <a:xfrm rot="2204206" flipV="1">
              <a:off x="7798280" y="5496616"/>
              <a:ext cx="2193795" cy="1362691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Group 92"/>
          <p:cNvGrpSpPr/>
          <p:nvPr/>
        </p:nvGrpSpPr>
        <p:grpSpPr>
          <a:xfrm rot="2204206" flipV="1">
            <a:off x="2752121" y="3220508"/>
            <a:ext cx="3808715" cy="1346002"/>
            <a:chOff x="6227208" y="5525977"/>
            <a:chExt cx="3808715" cy="1346002"/>
          </a:xfrm>
        </p:grpSpPr>
        <p:sp>
          <p:nvSpPr>
            <p:cNvPr id="94" name="Rectangle 93"/>
            <p:cNvSpPr>
              <a:spLocks/>
            </p:cNvSpPr>
            <p:nvPr/>
          </p:nvSpPr>
          <p:spPr>
            <a:xfrm rot="18404206">
              <a:off x="6986406" y="5870700"/>
              <a:ext cx="502920" cy="50292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5" name="Straight Arrow Connector 94"/>
            <p:cNvCxnSpPr>
              <a:endCxn id="105" idx="1"/>
            </p:cNvCxnSpPr>
            <p:nvPr/>
          </p:nvCxnSpPr>
          <p:spPr>
            <a:xfrm rot="2204206" flipV="1">
              <a:off x="6227208" y="5709375"/>
              <a:ext cx="732412" cy="448779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Arrow Connector 95"/>
            <p:cNvCxnSpPr>
              <a:cxnSpLocks/>
              <a:endCxn id="76" idx="2"/>
            </p:cNvCxnSpPr>
            <p:nvPr/>
          </p:nvCxnSpPr>
          <p:spPr>
            <a:xfrm rot="2204206" flipV="1">
              <a:off x="7774530" y="5525977"/>
              <a:ext cx="2261393" cy="1346002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8" name="Rectangle 97"/>
          <p:cNvSpPr>
            <a:spLocks/>
          </p:cNvSpPr>
          <p:nvPr/>
        </p:nvSpPr>
        <p:spPr>
          <a:xfrm rot="5400000" flipV="1">
            <a:off x="4539347" y="3180345"/>
            <a:ext cx="502920" cy="50292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29"/>
          <p:cNvGrpSpPr/>
          <p:nvPr/>
        </p:nvGrpSpPr>
        <p:grpSpPr>
          <a:xfrm>
            <a:off x="2713133" y="3169053"/>
            <a:ext cx="1380089" cy="2806088"/>
            <a:chOff x="2713133" y="3169053"/>
            <a:chExt cx="1380089" cy="2806088"/>
          </a:xfrm>
        </p:grpSpPr>
        <p:sp>
          <p:nvSpPr>
            <p:cNvPr id="99" name="Rectangle 98"/>
            <p:cNvSpPr>
              <a:spLocks/>
            </p:cNvSpPr>
            <p:nvPr/>
          </p:nvSpPr>
          <p:spPr>
            <a:xfrm rot="5400000" flipV="1">
              <a:off x="3293210" y="4691250"/>
              <a:ext cx="502920" cy="50292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" name="Straight Connector 22"/>
            <p:cNvCxnSpPr/>
            <p:nvPr/>
          </p:nvCxnSpPr>
          <p:spPr>
            <a:xfrm>
              <a:off x="2713133" y="3169053"/>
              <a:ext cx="710094" cy="152066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3642866" y="5178811"/>
              <a:ext cx="450356" cy="79633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1" name="Group 100"/>
          <p:cNvGrpSpPr/>
          <p:nvPr/>
        </p:nvGrpSpPr>
        <p:grpSpPr>
          <a:xfrm flipH="1">
            <a:off x="4584931" y="3169053"/>
            <a:ext cx="1380089" cy="2834318"/>
            <a:chOff x="2713133" y="3140823"/>
            <a:chExt cx="1380089" cy="2834318"/>
          </a:xfrm>
        </p:grpSpPr>
        <p:sp>
          <p:nvSpPr>
            <p:cNvPr id="102" name="Rectangle 101"/>
            <p:cNvSpPr>
              <a:spLocks/>
            </p:cNvSpPr>
            <p:nvPr/>
          </p:nvSpPr>
          <p:spPr>
            <a:xfrm rot="5400000" flipV="1">
              <a:off x="3293210" y="4691250"/>
              <a:ext cx="502920" cy="50292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3" name="Straight Connector 102"/>
            <p:cNvCxnSpPr/>
            <p:nvPr/>
          </p:nvCxnSpPr>
          <p:spPr>
            <a:xfrm>
              <a:off x="2713133" y="3140823"/>
              <a:ext cx="710094" cy="154889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>
            <a:xfrm>
              <a:off x="3642866" y="5178811"/>
              <a:ext cx="450356" cy="79633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TextBox 36"/>
          <p:cNvSpPr txBox="1"/>
          <p:nvPr/>
        </p:nvSpPr>
        <p:spPr>
          <a:xfrm>
            <a:off x="4055984" y="2585371"/>
            <a:ext cx="589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AB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3631388" y="3225743"/>
            <a:ext cx="598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AC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06" name="TextBox 105"/>
          <p:cNvSpPr txBox="1"/>
          <p:nvPr/>
        </p:nvSpPr>
        <p:spPr>
          <a:xfrm>
            <a:off x="4519109" y="3211902"/>
            <a:ext cx="589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BE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3263682" y="4756269"/>
            <a:ext cx="606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AD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4856365" y="4756269"/>
            <a:ext cx="606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BD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09" name="TextBox 108"/>
          <p:cNvSpPr txBox="1"/>
          <p:nvPr/>
        </p:nvSpPr>
        <p:spPr>
          <a:xfrm>
            <a:off x="6314616" y="3683265"/>
            <a:ext cx="598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BC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10" name="TextBox 109"/>
          <p:cNvSpPr txBox="1"/>
          <p:nvPr/>
        </p:nvSpPr>
        <p:spPr>
          <a:xfrm>
            <a:off x="1930578" y="3696093"/>
            <a:ext cx="589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AE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11" name="TextBox 110"/>
          <p:cNvSpPr txBox="1"/>
          <p:nvPr/>
        </p:nvSpPr>
        <p:spPr>
          <a:xfrm>
            <a:off x="2776469" y="5618728"/>
            <a:ext cx="606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ED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12" name="TextBox 111"/>
          <p:cNvSpPr txBox="1"/>
          <p:nvPr/>
        </p:nvSpPr>
        <p:spPr>
          <a:xfrm>
            <a:off x="5293413" y="5598780"/>
            <a:ext cx="6155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CD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13" name="TextBox 112"/>
          <p:cNvSpPr txBox="1"/>
          <p:nvPr/>
        </p:nvSpPr>
        <p:spPr>
          <a:xfrm>
            <a:off x="885212" y="2593125"/>
            <a:ext cx="493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A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14" name="TextBox 113"/>
          <p:cNvSpPr txBox="1"/>
          <p:nvPr/>
        </p:nvSpPr>
        <p:spPr>
          <a:xfrm>
            <a:off x="310070" y="4824838"/>
            <a:ext cx="493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E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15" name="TextBox 114"/>
          <p:cNvSpPr txBox="1"/>
          <p:nvPr/>
        </p:nvSpPr>
        <p:spPr>
          <a:xfrm>
            <a:off x="7367510" y="2593125"/>
            <a:ext cx="493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B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8012954" y="4845229"/>
            <a:ext cx="504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C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17" name="TextBox 116"/>
          <p:cNvSpPr txBox="1"/>
          <p:nvPr/>
        </p:nvSpPr>
        <p:spPr>
          <a:xfrm>
            <a:off x="5426916" y="6388602"/>
            <a:ext cx="512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D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635742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3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6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7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0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1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4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5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8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9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2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3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6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7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0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1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4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5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8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9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2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3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2" grpId="0" animBg="1"/>
      <p:bldP spid="31" grpId="0" animBg="1"/>
      <p:bldP spid="32" grpId="0" animBg="1"/>
      <p:bldP spid="33" grpId="0" animBg="1"/>
      <p:bldP spid="34" grpId="0" animBg="1"/>
      <p:bldP spid="43" grpId="0" animBg="1"/>
      <p:bldP spid="98" grpId="0" animBg="1"/>
      <p:bldP spid="37" grpId="0"/>
      <p:bldP spid="105" grpId="0"/>
      <p:bldP spid="106" grpId="0"/>
      <p:bldP spid="107" grpId="0"/>
      <p:bldP spid="108" grpId="0"/>
      <p:bldP spid="109" grpId="0"/>
      <p:bldP spid="110" grpId="0"/>
      <p:bldP spid="111" grpId="0"/>
      <p:bldP spid="112" grpId="0"/>
      <p:bldP spid="113" grpId="0"/>
      <p:bldP spid="114" grpId="0"/>
      <p:bldP spid="115" grpId="0"/>
      <p:bldP spid="116" grpId="0"/>
      <p:bldP spid="11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24719" y="245181"/>
            <a:ext cx="7480157" cy="6370973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node weights: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tauA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c( 1,    -1.3)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tauB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c(-0.85, -2.4)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tauC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c(3.82,   1.4)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edge weights: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omegaAB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c( 3.5, -1.4),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c(-1.4,  2.5)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omegaBC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c( 2.6, 0.4),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c( 0.4, 2.5)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omegaAC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c(-0.6,  1.2),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c( 1.2, -0.6)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Define states and feature function: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s1 &lt;- 1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s2 &lt;- 2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f  &lt;- function(y){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(c((y==s1),(y==s2))) }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Enumerate all the state configurations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expand.grid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(c(s1,s2),c(s1,s2),c(s1,s2))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colnames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 &lt;- c("A","B","C")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Energy(A=2,B=1,C=2)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e1.212 &lt;- f(2)%*%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tauA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+ f(1)%*%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tauB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+ f(2)%*%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tauC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e2.212 &lt;- f(2)%*%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omegaAB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%*%f(1) + f(1)%*%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omegaBC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%*%f(2) + f(2)%*%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omegaAC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%*%f(2)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e.212  &lt;- e1.212 + e2.212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e.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212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9000" y="5118100"/>
            <a:ext cx="1231900" cy="77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0988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35819" y="245181"/>
            <a:ext cx="8218942" cy="6370973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To cut down on the amount of work we have to do, use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CRFutil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: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library(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CRFutil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Define the edge 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connectivity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matrix</a:t>
            </a:r>
          </a:p>
          <a:p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edges 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c(1,2), #AB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c(1,3), #AC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c(2,3)  #BC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Test: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CRFutil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function to compute a configuration energy.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c(2,1,2), 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     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edges.mat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edges, 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     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one.lgp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list(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tauA,tauB,tauC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), 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     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two.lgp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list(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omegaAB,omegaAC,omegaBC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),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use same order as edges!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     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ff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f)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Define a convenience function wrapper: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ener.func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function(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 {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engy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edges.mat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edges, 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one.lgp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list(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tauA,tauB,tauC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), 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two.lgp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list(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omegaAB,omegaAC,omegaBC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), 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ff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f)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return(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engy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}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Test: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ener.func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(c(2,1,2))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Use to compute all configuration energies: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sapply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(1:nrow(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), function(xx){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ener.func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[xx,])})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cbind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4100" y="3721100"/>
            <a:ext cx="3641324" cy="233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8681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 txBox="1">
            <a:spLocks/>
          </p:cNvSpPr>
          <p:nvPr/>
        </p:nvSpPr>
        <p:spPr>
          <a:xfrm>
            <a:off x="665557" y="534212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A short hand, but explicitly parameterized way to write the probability distribution is thus: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7249" y="1522398"/>
            <a:ext cx="2325878" cy="651951"/>
          </a:xfrm>
          <a:prstGeom prst="rect">
            <a:avLst/>
          </a:prstGeom>
        </p:spPr>
      </p:pic>
      <p:sp>
        <p:nvSpPr>
          <p:cNvPr id="13" name="Content Placeholder 2"/>
          <p:cNvSpPr txBox="1">
            <a:spLocks/>
          </p:cNvSpPr>
          <p:nvPr/>
        </p:nvSpPr>
        <p:spPr>
          <a:xfrm>
            <a:off x="1292630" y="2520968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In physics this is usually called a Boltzmann distribution. In statistics and machine learning it is usually referred to as a Gibbs distribution</a:t>
            </a:r>
            <a:endParaRPr lang="en-US" sz="20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665557" y="4687342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In order to really be able to use </a:t>
            </a:r>
            <a:r>
              <a:rPr lang="en-US" sz="2200" dirty="0" err="1" smtClean="0">
                <a:latin typeface="Times New Roman"/>
                <a:cs typeface="Times New Roman"/>
              </a:rPr>
              <a:t>Pr</a:t>
            </a:r>
            <a:r>
              <a:rPr lang="en-US" sz="2200" dirty="0" smtClean="0">
                <a:latin typeface="Times New Roman"/>
                <a:cs typeface="Times New Roman"/>
              </a:rPr>
              <a:t>(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dirty="0" smtClean="0">
                <a:latin typeface="Times New Roman"/>
                <a:cs typeface="Times New Roman"/>
              </a:rPr>
              <a:t>), we need to know the partition function </a:t>
            </a:r>
            <a:r>
              <a:rPr lang="en-US" sz="2200" i="1" dirty="0" smtClean="0">
                <a:latin typeface="Times New Roman"/>
                <a:cs typeface="Times New Roman"/>
              </a:rPr>
              <a:t>Z</a:t>
            </a:r>
            <a:r>
              <a:rPr lang="en-US" sz="2200" dirty="0" smtClean="0">
                <a:latin typeface="Times New Roman"/>
                <a:cs typeface="Times New Roman"/>
              </a:rPr>
              <a:t>.</a:t>
            </a:r>
          </a:p>
        </p:txBody>
      </p:sp>
      <p:sp>
        <p:nvSpPr>
          <p:cNvPr id="16" name="Content Placeholder 2"/>
          <p:cNvSpPr txBox="1">
            <a:spLocks/>
          </p:cNvSpPr>
          <p:nvPr/>
        </p:nvSpPr>
        <p:spPr>
          <a:xfrm>
            <a:off x="1291082" y="3443048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Since </a:t>
            </a:r>
            <a:r>
              <a:rPr lang="en-US" sz="2000" i="1" dirty="0" smtClean="0">
                <a:latin typeface="Times New Roman"/>
                <a:cs typeface="Times New Roman"/>
              </a:rPr>
              <a:t>E</a:t>
            </a:r>
            <a:r>
              <a:rPr lang="en-US" sz="2000" dirty="0" smtClean="0">
                <a:latin typeface="Times New Roman"/>
                <a:cs typeface="Times New Roman"/>
              </a:rPr>
              <a:t>(</a:t>
            </a:r>
            <a:r>
              <a:rPr lang="en-US" sz="2000" b="1" dirty="0" smtClean="0">
                <a:latin typeface="Times New Roman"/>
                <a:cs typeface="Times New Roman"/>
              </a:rPr>
              <a:t>X</a:t>
            </a:r>
            <a:r>
              <a:rPr lang="en-US" sz="2000" dirty="0" smtClean="0">
                <a:latin typeface="Times New Roman"/>
                <a:cs typeface="Times New Roman"/>
              </a:rPr>
              <a:t>) only contains up to two-body terms, this is also called a pair-wise </a:t>
            </a:r>
            <a:r>
              <a:rPr lang="en-US" sz="2000" dirty="0">
                <a:latin typeface="Times New Roman"/>
                <a:cs typeface="Times New Roman"/>
              </a:rPr>
              <a:t>M</a:t>
            </a:r>
            <a:r>
              <a:rPr lang="en-US" sz="2000" dirty="0" smtClean="0">
                <a:latin typeface="Times New Roman"/>
                <a:cs typeface="Times New Roman"/>
              </a:rPr>
              <a:t>arkov random field.</a:t>
            </a:r>
            <a:endParaRPr lang="en-US" sz="20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2582" y="6311223"/>
            <a:ext cx="1991856" cy="394699"/>
          </a:xfrm>
          <a:prstGeom prst="rect">
            <a:avLst/>
          </a:prstGeom>
        </p:spPr>
      </p:pic>
      <p:sp>
        <p:nvSpPr>
          <p:cNvPr id="18" name="Content Placeholder 2"/>
          <p:cNvSpPr txBox="1">
            <a:spLocks/>
          </p:cNvSpPr>
          <p:nvPr/>
        </p:nvSpPr>
        <p:spPr>
          <a:xfrm>
            <a:off x="1058606" y="5582125"/>
            <a:ext cx="7800150" cy="71626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The un-normalized part is a product of potential terms (</a:t>
            </a:r>
            <a:r>
              <a:rPr lang="en-US" sz="2000" b="1" dirty="0" err="1" smtClean="0">
                <a:latin typeface="Times New Roman"/>
                <a:cs typeface="Times New Roman"/>
              </a:rPr>
              <a:t>prodPot</a:t>
            </a:r>
            <a:r>
              <a:rPr lang="en-US" sz="2000" dirty="0" smtClean="0">
                <a:latin typeface="Times New Roman"/>
                <a:cs typeface="Times New Roman"/>
              </a:rPr>
              <a:t>) and is often written as:</a:t>
            </a:r>
            <a:endParaRPr lang="en-US" sz="2000" baseline="-25000" dirty="0" smtClean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4970413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6" grpId="0"/>
      <p:bldP spid="1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ontent Placeholder 2"/>
          <p:cNvSpPr txBox="1">
            <a:spLocks/>
          </p:cNvSpPr>
          <p:nvPr/>
        </p:nvSpPr>
        <p:spPr>
          <a:xfrm>
            <a:off x="561374" y="2431043"/>
            <a:ext cx="7800150" cy="122323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i="1" dirty="0" smtClean="0">
                <a:latin typeface="Times New Roman"/>
                <a:cs typeface="Times New Roman"/>
              </a:rPr>
              <a:t>Z</a:t>
            </a:r>
            <a:r>
              <a:rPr lang="en-US" sz="2200" dirty="0" smtClean="0">
                <a:latin typeface="Times New Roman"/>
                <a:cs typeface="Times New Roman"/>
              </a:rPr>
              <a:t> is really hard to get in general because we have to sum over all configurations 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dirty="0" smtClean="0">
                <a:latin typeface="Times New Roman"/>
                <a:cs typeface="Times New Roman"/>
              </a:rPr>
              <a:t>. This gets large quickly with increasing number of nodes and increasing number of node-states.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3100" y="637535"/>
            <a:ext cx="2717800" cy="990600"/>
          </a:xfrm>
          <a:prstGeom prst="rect">
            <a:avLst/>
          </a:prstGeom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970354" y="3704051"/>
            <a:ext cx="7800150" cy="17845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For an </a:t>
            </a:r>
            <a:r>
              <a:rPr lang="en-US" sz="2000" dirty="0" err="1" smtClean="0">
                <a:latin typeface="Times New Roman"/>
                <a:cs typeface="Times New Roman"/>
              </a:rPr>
              <a:t>Ising</a:t>
            </a:r>
            <a:r>
              <a:rPr lang="en-US" sz="2000" dirty="0">
                <a:latin typeface="Times New Roman"/>
                <a:cs typeface="Times New Roman"/>
              </a:rPr>
              <a:t>-</a:t>
            </a:r>
            <a:r>
              <a:rPr lang="en-US" sz="2000" dirty="0" smtClean="0">
                <a:latin typeface="Times New Roman"/>
                <a:cs typeface="Times New Roman"/>
              </a:rPr>
              <a:t>like model with 20 variables there are 2</a:t>
            </a:r>
            <a:r>
              <a:rPr lang="en-US" sz="2000" baseline="30000" dirty="0" smtClean="0">
                <a:latin typeface="Times New Roman"/>
                <a:cs typeface="Times New Roman"/>
              </a:rPr>
              <a:t>20</a:t>
            </a:r>
            <a:r>
              <a:rPr lang="en-US" sz="2000" dirty="0" smtClean="0">
                <a:latin typeface="Times New Roman"/>
                <a:cs typeface="Times New Roman"/>
              </a:rPr>
              <a:t> = 1048576 explicit terms in </a:t>
            </a:r>
            <a:r>
              <a:rPr lang="en-US" sz="2000" i="1" dirty="0" smtClean="0">
                <a:latin typeface="Times New Roman"/>
                <a:cs typeface="Times New Roman"/>
              </a:rPr>
              <a:t>Z</a:t>
            </a:r>
            <a:r>
              <a:rPr lang="en-US" sz="2000" dirty="0" smtClean="0">
                <a:latin typeface="Times New Roman"/>
                <a:cs typeface="Times New Roman"/>
              </a:rPr>
              <a:t>.</a:t>
            </a:r>
            <a:endParaRPr lang="en-US" sz="2000" baseline="-25000" dirty="0" smtClean="0">
              <a:latin typeface="Times New Roman"/>
              <a:cs typeface="Times New Roman"/>
            </a:endParaRPr>
          </a:p>
          <a:p>
            <a:r>
              <a:rPr lang="en-US" sz="2000" dirty="0" smtClean="0">
                <a:latin typeface="Times New Roman"/>
                <a:cs typeface="Times New Roman"/>
              </a:rPr>
              <a:t>For a Potts-like model with 16 variables and 8 states per node (like a simple 4×4 8-bit image) there are 8</a:t>
            </a:r>
            <a:r>
              <a:rPr lang="en-US" sz="2000" baseline="30000" dirty="0" smtClean="0">
                <a:latin typeface="Times New Roman"/>
                <a:cs typeface="Times New Roman"/>
              </a:rPr>
              <a:t>16</a:t>
            </a:r>
            <a:r>
              <a:rPr lang="en-US" sz="2000" dirty="0" smtClean="0">
                <a:latin typeface="Times New Roman"/>
                <a:cs typeface="Times New Roman"/>
              </a:rPr>
              <a:t> = 2.81475 × 10</a:t>
            </a:r>
            <a:r>
              <a:rPr lang="en-US" sz="2000" baseline="30000" dirty="0" smtClean="0">
                <a:latin typeface="Times New Roman"/>
                <a:cs typeface="Times New Roman"/>
              </a:rPr>
              <a:t>14</a:t>
            </a:r>
            <a:r>
              <a:rPr lang="en-US" sz="2000" dirty="0" smtClean="0">
                <a:latin typeface="Times New Roman"/>
                <a:cs typeface="Times New Roman"/>
              </a:rPr>
              <a:t> explicit terms in </a:t>
            </a:r>
            <a:r>
              <a:rPr lang="en-US" sz="2000" i="1" dirty="0" smtClean="0">
                <a:latin typeface="Times New Roman"/>
                <a:cs typeface="Times New Roman"/>
              </a:rPr>
              <a:t>Z</a:t>
            </a:r>
            <a:r>
              <a:rPr lang="en-US" sz="2000" dirty="0" smtClean="0">
                <a:latin typeface="Times New Roman"/>
                <a:cs typeface="Times New Roman"/>
              </a:rPr>
              <a:t>.</a:t>
            </a:r>
            <a:endParaRPr lang="en-US" sz="2000" dirty="0" smtClean="0">
              <a:latin typeface="Times New Roman"/>
              <a:cs typeface="Times New Roman"/>
            </a:endParaRP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561374" y="5378443"/>
            <a:ext cx="7800150" cy="142663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Luckily, if the potentials are known or can be fit, there are various approaches that take advantage the graph structure for </a:t>
            </a:r>
            <a:r>
              <a:rPr lang="en-US" sz="2200" dirty="0" err="1" smtClean="0">
                <a:latin typeface="Times New Roman"/>
                <a:cs typeface="Times New Roman"/>
              </a:rPr>
              <a:t>Pr</a:t>
            </a:r>
            <a:r>
              <a:rPr lang="en-US" sz="2200" dirty="0" smtClean="0">
                <a:latin typeface="Times New Roman"/>
                <a:cs typeface="Times New Roman"/>
              </a:rPr>
              <a:t>(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dirty="0" smtClean="0">
                <a:latin typeface="Times New Roman"/>
                <a:cs typeface="Times New Roman"/>
              </a:rPr>
              <a:t>) which can </a:t>
            </a:r>
            <a:r>
              <a:rPr lang="en-US" sz="2200" dirty="0" smtClean="0">
                <a:latin typeface="Times New Roman"/>
                <a:cs typeface="Times New Roman"/>
              </a:rPr>
              <a:t>often be </a:t>
            </a:r>
            <a:r>
              <a:rPr lang="en-US" sz="2200" dirty="0" smtClean="0">
                <a:latin typeface="Times New Roman"/>
                <a:cs typeface="Times New Roman"/>
              </a:rPr>
              <a:t>used to exactly or approximately compute </a:t>
            </a:r>
            <a:r>
              <a:rPr lang="en-US" sz="2200" i="1" dirty="0" smtClean="0">
                <a:latin typeface="Times New Roman"/>
                <a:cs typeface="Times New Roman"/>
              </a:rPr>
              <a:t>Z</a:t>
            </a:r>
            <a:r>
              <a:rPr lang="en-US" sz="2200" dirty="0" smtClean="0">
                <a:latin typeface="Times New Roman"/>
                <a:cs typeface="Times New Roman"/>
              </a:rPr>
              <a:t>.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4" name="Left Brace 3"/>
          <p:cNvSpPr/>
          <p:nvPr/>
        </p:nvSpPr>
        <p:spPr>
          <a:xfrm rot="16200000">
            <a:off x="4802521" y="782120"/>
            <a:ext cx="602972" cy="2056690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324788" y="1898505"/>
            <a:ext cx="1832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Sum all </a:t>
            </a:r>
            <a:r>
              <a:rPr lang="en-US" dirty="0" err="1" smtClean="0">
                <a:latin typeface="Times New Roman"/>
                <a:cs typeface="Times New Roman"/>
              </a:rPr>
              <a:t>prodPots</a:t>
            </a:r>
            <a:endParaRPr lang="en-US" dirty="0">
              <a:latin typeface="Times New Roman"/>
              <a:cs typeface="Times New Roman"/>
            </a:endParaRPr>
          </a:p>
        </p:txBody>
      </p:sp>
      <p:cxnSp>
        <p:nvCxnSpPr>
          <p:cNvPr id="7" name="Straight Connector 6"/>
          <p:cNvCxnSpPr>
            <a:stCxn id="4" idx="1"/>
          </p:cNvCxnSpPr>
          <p:nvPr/>
        </p:nvCxnSpPr>
        <p:spPr>
          <a:xfrm>
            <a:off x="5104007" y="2111951"/>
            <a:ext cx="127209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90140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4" grpId="0" animBg="1"/>
      <p:bldP spid="5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 txBox="1">
            <a:spLocks/>
          </p:cNvSpPr>
          <p:nvPr/>
        </p:nvSpPr>
        <p:spPr>
          <a:xfrm>
            <a:off x="170257" y="130930"/>
            <a:ext cx="7800150" cy="4933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Example: Triangle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31019" y="624266"/>
            <a:ext cx="8888465" cy="2292935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300" dirty="0" smtClean="0">
                <a:solidFill>
                  <a:srgbClr val="FFFF00"/>
                </a:solidFill>
                <a:latin typeface="Courier"/>
                <a:cs typeface="Courier"/>
              </a:rPr>
              <a:t># Cf. slide 21 for input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# All configuration energies: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sapply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(1:nrow(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), function(xx){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ener.func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[xx,])})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exp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) </a:t>
            </a:r>
            <a:r>
              <a:rPr lang="en-US" sz="1300" dirty="0" smtClean="0">
                <a:solidFill>
                  <a:srgbClr val="FFFF00"/>
                </a:solidFill>
                <a:latin typeface="Courier"/>
                <a:cs typeface="Courier"/>
              </a:rPr>
              <a:t># Product Potentials</a:t>
            </a:r>
            <a:endParaRPr lang="en-US" sz="13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Z               &lt;- sum(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)        </a:t>
            </a:r>
            <a:r>
              <a:rPr lang="en-US" sz="1300" dirty="0" smtClean="0">
                <a:solidFill>
                  <a:srgbClr val="FFFF00"/>
                </a:solidFill>
                <a:latin typeface="Courier"/>
                <a:cs typeface="Courier"/>
              </a:rPr>
              <a:t># The Partition function (by brute force...)</a:t>
            </a:r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     &lt;-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/</a:t>
            </a:r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Z            </a:t>
            </a:r>
            <a:r>
              <a:rPr lang="en-US" sz="1300" dirty="0" smtClean="0">
                <a:solidFill>
                  <a:srgbClr val="FFFF00"/>
                </a:solidFill>
                <a:latin typeface="Courier"/>
                <a:cs typeface="Courier"/>
              </a:rPr>
              <a:t># Configuration probabilities</a:t>
            </a:r>
            <a:endParaRPr lang="en-US" sz="1300" dirty="0">
              <a:solidFill>
                <a:srgbClr val="FFFF00"/>
              </a:solidFill>
              <a:latin typeface="Courier"/>
              <a:cs typeface="Courier"/>
            </a:endParaRP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Z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sum(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cbind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Prs</a:t>
            </a:r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6638338" y="3565580"/>
            <a:ext cx="1029382" cy="1026200"/>
            <a:chOff x="2902001" y="1543207"/>
            <a:chExt cx="1029382" cy="1026200"/>
          </a:xfrm>
        </p:grpSpPr>
        <p:sp>
          <p:nvSpPr>
            <p:cNvPr id="5" name="Oval 4"/>
            <p:cNvSpPr/>
            <p:nvPr/>
          </p:nvSpPr>
          <p:spPr>
            <a:xfrm>
              <a:off x="2902001" y="1655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3018627" y="15432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B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7761575" y="5193343"/>
            <a:ext cx="1009088" cy="1015663"/>
            <a:chOff x="2101901" y="3092607"/>
            <a:chExt cx="1009088" cy="1015663"/>
          </a:xfrm>
        </p:grpSpPr>
        <p:sp>
          <p:nvSpPr>
            <p:cNvPr id="8" name="Oval 7"/>
            <p:cNvSpPr/>
            <p:nvPr/>
          </p:nvSpPr>
          <p:spPr>
            <a:xfrm>
              <a:off x="2101901" y="3179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155027" y="3092607"/>
              <a:ext cx="95596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C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5378975" y="5170308"/>
            <a:ext cx="1029382" cy="1026200"/>
            <a:chOff x="2228901" y="1428907"/>
            <a:chExt cx="1029382" cy="1026200"/>
          </a:xfrm>
        </p:grpSpPr>
        <p:sp>
          <p:nvSpPr>
            <p:cNvPr id="12" name="Oval 11"/>
            <p:cNvSpPr/>
            <p:nvPr/>
          </p:nvSpPr>
          <p:spPr>
            <a:xfrm>
              <a:off x="2228901" y="15407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345527" y="14289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A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cxnSp>
        <p:nvCxnSpPr>
          <p:cNvPr id="14" name="Straight Connector 13"/>
          <p:cNvCxnSpPr>
            <a:endCxn id="8" idx="2"/>
          </p:cNvCxnSpPr>
          <p:nvPr/>
        </p:nvCxnSpPr>
        <p:spPr>
          <a:xfrm flipV="1">
            <a:off x="6293375" y="5736943"/>
            <a:ext cx="14682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cxnSpLocks noChangeAspect="1"/>
          </p:cNvCxnSpPr>
          <p:nvPr/>
        </p:nvCxnSpPr>
        <p:spPr>
          <a:xfrm flipH="1" flipV="1">
            <a:off x="7527338" y="4307328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cxnSpLocks noChangeAspect="1"/>
          </p:cNvCxnSpPr>
          <p:nvPr/>
        </p:nvCxnSpPr>
        <p:spPr>
          <a:xfrm flipV="1">
            <a:off x="5985047" y="4334252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257" y="3439083"/>
            <a:ext cx="4592243" cy="2947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9307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 txBox="1">
            <a:spLocks/>
          </p:cNvSpPr>
          <p:nvPr/>
        </p:nvSpPr>
        <p:spPr>
          <a:xfrm>
            <a:off x="182956" y="185592"/>
            <a:ext cx="8681643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Example: Schmidt </a:t>
            </a:r>
            <a:r>
              <a:rPr lang="en-US" sz="2200" dirty="0">
                <a:latin typeface="Times New Roman"/>
                <a:cs typeface="Times New Roman"/>
              </a:rPr>
              <a:t>Small </a:t>
            </a:r>
            <a:endParaRPr lang="en-US" sz="2200" dirty="0" smtClean="0">
              <a:latin typeface="Times New Roman"/>
              <a:cs typeface="Times New Roman"/>
            </a:endParaRPr>
          </a:p>
          <a:p>
            <a:pPr lvl="1">
              <a:buFont typeface="Arial"/>
              <a:buChar char="•"/>
            </a:pPr>
            <a:r>
              <a:rPr lang="en-US" sz="1800" dirty="0" smtClean="0">
                <a:latin typeface="Times New Roman"/>
                <a:cs typeface="Times New Roman"/>
                <a:hlinkClick r:id="rId2"/>
              </a:rPr>
              <a:t>https</a:t>
            </a:r>
            <a:r>
              <a:rPr lang="en-US" sz="1800" dirty="0">
                <a:latin typeface="Times New Roman"/>
                <a:cs typeface="Times New Roman"/>
                <a:hlinkClick r:id="rId2"/>
              </a:rPr>
              <a:t>://www.cs.ubc.ca/~schmidtm/Software/UGM/</a:t>
            </a:r>
            <a:r>
              <a:rPr lang="en-US" sz="1800" dirty="0" smtClean="0">
                <a:latin typeface="Times New Roman"/>
                <a:cs typeface="Times New Roman"/>
                <a:hlinkClick r:id="rId2"/>
              </a:rPr>
              <a:t>small.html</a:t>
            </a:r>
            <a:endParaRPr lang="en-US" sz="1800" dirty="0" smtClean="0">
              <a:latin typeface="Times New Roman"/>
              <a:cs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08919" y="1792666"/>
            <a:ext cx="6841282" cy="4893648"/>
          </a:xfrm>
          <a:prstGeom prst="rect">
            <a:avLst/>
          </a:prstGeom>
          <a:solidFill>
            <a:srgbClr val="000090"/>
          </a:solidFill>
        </p:spPr>
        <p:txBody>
          <a:bodyPr wrap="square" rtlCol="0">
            <a:spAutoFit/>
          </a:bodyPr>
          <a:lstStyle/>
          <a:p>
            <a:r>
              <a:rPr lang="en-US" sz="1300" dirty="0" smtClean="0">
                <a:solidFill>
                  <a:srgbClr val="FFFF00"/>
                </a:solidFill>
                <a:latin typeface="Courier"/>
                <a:cs typeface="Courier"/>
              </a:rPr>
              <a:t>#</a:t>
            </a:r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The potentials for Cathy-Heather-Mark-Allison: 1-2-3-4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Psi1 &lt;- c(0.25, 0.75)*4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Psi2 &lt;- c(0.9,  0.1) *10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Psi3 &lt;- c(0.25, 0.75)*4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Psi4 &lt;- c(0.9,  0.1) *10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Psi12 &lt;-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6*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(c(2/6, 1/6),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  c(1/6, 2/6))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Psi23 &lt;-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6*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(c(2/6, 1/6),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  c(1/6, 2/6))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Psi34 &lt;-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6*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(c(2/6, 1/6),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  c(1/6, 2/6))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# Define states and feature function: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s1 &lt;- </a:t>
            </a:r>
            <a:r>
              <a:rPr lang="en-US" sz="1300" dirty="0">
                <a:solidFill>
                  <a:srgbClr val="00F400"/>
                </a:solidFill>
                <a:latin typeface="Courier"/>
                <a:cs typeface="Courier"/>
              </a:rPr>
              <a:t>"right"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s2 &lt;- </a:t>
            </a:r>
            <a:r>
              <a:rPr lang="en-US" sz="1300" dirty="0">
                <a:solidFill>
                  <a:srgbClr val="00F400"/>
                </a:solidFill>
                <a:latin typeface="Courier"/>
                <a:cs typeface="Courier"/>
              </a:rPr>
              <a:t>"</a:t>
            </a:r>
            <a:r>
              <a:rPr lang="en-US" sz="1300" dirty="0" smtClean="0">
                <a:solidFill>
                  <a:srgbClr val="00F400"/>
                </a:solidFill>
                <a:latin typeface="Courier"/>
                <a:cs typeface="Courier"/>
              </a:rPr>
              <a:t>wrong</a:t>
            </a:r>
            <a:r>
              <a:rPr lang="en-US" sz="1300" dirty="0">
                <a:solidFill>
                  <a:srgbClr val="00F400"/>
                </a:solidFill>
                <a:latin typeface="Courier"/>
                <a:cs typeface="Courier"/>
              </a:rPr>
              <a:t>"</a:t>
            </a:r>
            <a:endParaRPr lang="en-US" sz="1300" dirty="0" smtClean="0">
              <a:solidFill>
                <a:srgbClr val="00F400"/>
              </a:solidFill>
              <a:latin typeface="Courier"/>
              <a:cs typeface="Courier"/>
            </a:endParaRPr>
          </a:p>
          <a:p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f  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&lt;- function(y){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(c((y==s1),(y==s2))) }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# Enumerate all the state configurations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expand.grid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(c(s1,s2),c(s1,s2),c(s1,s2),c(s1,s2)</a:t>
            </a:r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colnames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 &lt;- c(</a:t>
            </a:r>
            <a:r>
              <a:rPr lang="en-US" sz="1300" dirty="0">
                <a:solidFill>
                  <a:srgbClr val="00F400"/>
                </a:solidFill>
                <a:latin typeface="Courier"/>
                <a:cs typeface="Courier"/>
              </a:rPr>
              <a:t>"Cathy"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>
                <a:solidFill>
                  <a:srgbClr val="00F400"/>
                </a:solidFill>
                <a:latin typeface="Courier"/>
                <a:cs typeface="Courier"/>
              </a:rPr>
              <a:t>"Heather"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>
                <a:solidFill>
                  <a:srgbClr val="00F400"/>
                </a:solidFill>
                <a:latin typeface="Courier"/>
                <a:cs typeface="Courier"/>
              </a:rPr>
              <a:t>"Mark"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>
                <a:solidFill>
                  <a:srgbClr val="00F400"/>
                </a:solidFill>
                <a:latin typeface="Courier"/>
                <a:cs typeface="Courier"/>
              </a:rPr>
              <a:t>"Alison"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0500" y="889000"/>
            <a:ext cx="5702300" cy="807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2339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 txBox="1">
            <a:spLocks/>
          </p:cNvSpPr>
          <p:nvPr/>
        </p:nvSpPr>
        <p:spPr>
          <a:xfrm>
            <a:off x="182956" y="185592"/>
            <a:ext cx="8681643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Example: Schmidt </a:t>
            </a:r>
            <a:r>
              <a:rPr lang="en-US" sz="2200" dirty="0">
                <a:latin typeface="Times New Roman"/>
                <a:cs typeface="Times New Roman"/>
              </a:rPr>
              <a:t>Small </a:t>
            </a:r>
            <a:endParaRPr lang="en-US" sz="2200" dirty="0" smtClean="0">
              <a:latin typeface="Times New Roman"/>
              <a:cs typeface="Times New Roman"/>
            </a:endParaRPr>
          </a:p>
          <a:p>
            <a:pPr lvl="1">
              <a:buFont typeface="Arial"/>
              <a:buChar char="•"/>
            </a:pPr>
            <a:r>
              <a:rPr lang="en-US" sz="1800" dirty="0" smtClean="0">
                <a:latin typeface="Times New Roman"/>
                <a:cs typeface="Times New Roman"/>
                <a:hlinkClick r:id="rId2"/>
              </a:rPr>
              <a:t>https</a:t>
            </a:r>
            <a:r>
              <a:rPr lang="en-US" sz="1800" dirty="0">
                <a:latin typeface="Times New Roman"/>
                <a:cs typeface="Times New Roman"/>
                <a:hlinkClick r:id="rId2"/>
              </a:rPr>
              <a:t>://www.cs.ubc.ca/~schmidtm/Software/UGM/</a:t>
            </a:r>
            <a:r>
              <a:rPr lang="en-US" sz="1800" dirty="0" smtClean="0">
                <a:latin typeface="Times New Roman"/>
                <a:cs typeface="Times New Roman"/>
                <a:hlinkClick r:id="rId2"/>
              </a:rPr>
              <a:t>small.html</a:t>
            </a:r>
            <a:endParaRPr lang="en-US" sz="1800" dirty="0" smtClean="0">
              <a:latin typeface="Times New Roman"/>
              <a:cs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31019" y="1170366"/>
            <a:ext cx="8888465" cy="5293758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library(</a:t>
            </a:r>
            <a:r>
              <a:rPr lang="en-US" sz="1300" dirty="0" err="1" smtClean="0">
                <a:solidFill>
                  <a:schemeClr val="bg1"/>
                </a:solidFill>
                <a:latin typeface="Courier"/>
                <a:cs typeface="Courier"/>
              </a:rPr>
              <a:t>CRFutil</a:t>
            </a:r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300" dirty="0" smtClean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300" dirty="0" smtClean="0">
                <a:solidFill>
                  <a:srgbClr val="FFFF00"/>
                </a:solidFill>
                <a:latin typeface="Courier"/>
                <a:cs typeface="Courier"/>
              </a:rPr>
              <a:t># Edge connectivity matrix</a:t>
            </a:r>
          </a:p>
          <a:p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edges 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c(1,2), #Cathy-Heather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c(2,3), #Heather-Mark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c(3,4)  #Mark-Allison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# Define a convenience function wrapper: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ener.func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&lt;- function(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 {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engy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&lt;-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config.energy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edges.mat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= edges, 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              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one.lgp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= list(log(Psi1),log(Psi2),log(Psi3),log(Psi4)), 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              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two.lgp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= list(log(Psi12),log(Psi23),log(Psi34)),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ff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= f)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return(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engy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}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# All configuration energies: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sapply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(1:nrow(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), function(xx){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ener.func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[xx,])})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exp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Z               &lt;- sum(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     &lt;-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/Z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Z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sum(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cbind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Prs</a:t>
            </a:r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7721988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600" y="1206500"/>
            <a:ext cx="7404100" cy="5626100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182956" y="185592"/>
            <a:ext cx="8681643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Example: Schmidt </a:t>
            </a:r>
            <a:r>
              <a:rPr lang="en-US" sz="2200" dirty="0">
                <a:latin typeface="Times New Roman"/>
                <a:cs typeface="Times New Roman"/>
              </a:rPr>
              <a:t>Small </a:t>
            </a:r>
            <a:endParaRPr lang="en-US" sz="2200" dirty="0" smtClean="0">
              <a:latin typeface="Times New Roman"/>
              <a:cs typeface="Times New Roman"/>
            </a:endParaRPr>
          </a:p>
          <a:p>
            <a:pPr lvl="1">
              <a:buFont typeface="Arial"/>
              <a:buChar char="•"/>
            </a:pPr>
            <a:r>
              <a:rPr lang="en-US" sz="1800" dirty="0" smtClean="0">
                <a:latin typeface="Times New Roman"/>
                <a:cs typeface="Times New Roman"/>
                <a:hlinkClick r:id="rId3"/>
              </a:rPr>
              <a:t>https</a:t>
            </a:r>
            <a:r>
              <a:rPr lang="en-US" sz="1800" dirty="0">
                <a:latin typeface="Times New Roman"/>
                <a:cs typeface="Times New Roman"/>
                <a:hlinkClick r:id="rId3"/>
              </a:rPr>
              <a:t>://www.cs.ubc.ca/~schmidtm/Software/UGM/</a:t>
            </a:r>
            <a:r>
              <a:rPr lang="en-US" sz="1800" dirty="0" smtClean="0">
                <a:latin typeface="Times New Roman"/>
                <a:cs typeface="Times New Roman"/>
                <a:hlinkClick r:id="rId3"/>
              </a:rPr>
              <a:t>small.html</a:t>
            </a:r>
            <a:endParaRPr lang="en-US" sz="1800" dirty="0" smtClean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2693664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134792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Example: Slayer field, more elaborate example.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6468866" y="330009"/>
            <a:ext cx="2579260" cy="2296069"/>
            <a:chOff x="2129778" y="1883631"/>
            <a:chExt cx="4185249" cy="3906908"/>
          </a:xfrm>
        </p:grpSpPr>
        <p:grpSp>
          <p:nvGrpSpPr>
            <p:cNvPr id="5" name="Group 4"/>
            <p:cNvGrpSpPr/>
            <p:nvPr/>
          </p:nvGrpSpPr>
          <p:grpSpPr>
            <a:xfrm>
              <a:off x="2716041" y="1894168"/>
              <a:ext cx="1008217" cy="995032"/>
              <a:chOff x="2228901" y="1408627"/>
              <a:chExt cx="1008217" cy="995032"/>
            </a:xfrm>
          </p:grpSpPr>
          <p:sp>
            <p:nvSpPr>
              <p:cNvPr id="27" name="Oval 26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/>
              </a:p>
            </p:txBody>
          </p:sp>
          <p:sp>
            <p:nvSpPr>
              <p:cNvPr id="28" name="TextBox 27"/>
              <p:cNvSpPr txBox="1"/>
              <p:nvPr/>
            </p:nvSpPr>
            <p:spPr>
              <a:xfrm>
                <a:off x="2304312" y="1408627"/>
                <a:ext cx="932806" cy="9950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i="1" dirty="0" smtClean="0">
                    <a:latin typeface="Times New Roman"/>
                    <a:cs typeface="Times New Roman"/>
                  </a:rPr>
                  <a:t>A</a:t>
                </a:r>
                <a:endParaRPr lang="en-US" sz="3200" i="1" dirty="0">
                  <a:latin typeface="Times New Roman"/>
                  <a:cs typeface="Times New Roman"/>
                </a:endParaRPr>
              </a:p>
            </p:txBody>
          </p:sp>
        </p:grpSp>
        <p:grpSp>
          <p:nvGrpSpPr>
            <p:cNvPr id="6" name="Group 5"/>
            <p:cNvGrpSpPr/>
            <p:nvPr/>
          </p:nvGrpSpPr>
          <p:grpSpPr>
            <a:xfrm>
              <a:off x="4639378" y="1883631"/>
              <a:ext cx="1006374" cy="995032"/>
              <a:chOff x="2228901" y="1408627"/>
              <a:chExt cx="1006374" cy="995032"/>
            </a:xfrm>
          </p:grpSpPr>
          <p:sp>
            <p:nvSpPr>
              <p:cNvPr id="25" name="Oval 24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/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>
                <a:off x="2304312" y="1408627"/>
                <a:ext cx="930963" cy="9950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i="1" dirty="0" smtClean="0">
                    <a:latin typeface="Times New Roman"/>
                    <a:cs typeface="Times New Roman"/>
                  </a:rPr>
                  <a:t>B</a:t>
                </a:r>
                <a:endParaRPr lang="en-US" sz="3200" i="1" dirty="0">
                  <a:latin typeface="Times New Roman"/>
                  <a:cs typeface="Times New Roman"/>
                </a:endParaRPr>
              </a:p>
            </p:txBody>
          </p:sp>
        </p:grpSp>
        <p:cxnSp>
          <p:nvCxnSpPr>
            <p:cNvPr id="7" name="Straight Arrow Connector 6"/>
            <p:cNvCxnSpPr/>
            <p:nvPr/>
          </p:nvCxnSpPr>
          <p:spPr>
            <a:xfrm>
              <a:off x="3630441" y="2402545"/>
              <a:ext cx="1036698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Group 7"/>
            <p:cNvGrpSpPr/>
            <p:nvPr/>
          </p:nvGrpSpPr>
          <p:grpSpPr>
            <a:xfrm>
              <a:off x="2129778" y="3549696"/>
              <a:ext cx="1006374" cy="995032"/>
              <a:chOff x="2228901" y="1408627"/>
              <a:chExt cx="1006374" cy="995032"/>
            </a:xfrm>
          </p:grpSpPr>
          <p:sp>
            <p:nvSpPr>
              <p:cNvPr id="23" name="Oval 22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/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2304312" y="1408627"/>
                <a:ext cx="930963" cy="9950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i="1" dirty="0" smtClean="0">
                    <a:latin typeface="Times New Roman"/>
                    <a:cs typeface="Times New Roman"/>
                  </a:rPr>
                  <a:t>E</a:t>
                </a:r>
                <a:endParaRPr lang="en-US" sz="3200" i="1" dirty="0">
                  <a:latin typeface="Times New Roman"/>
                  <a:cs typeface="Times New Roman"/>
                </a:endParaRPr>
              </a:p>
            </p:txBody>
          </p:sp>
        </p:grpSp>
        <p:grpSp>
          <p:nvGrpSpPr>
            <p:cNvPr id="9" name="Group 8"/>
            <p:cNvGrpSpPr/>
            <p:nvPr/>
          </p:nvGrpSpPr>
          <p:grpSpPr>
            <a:xfrm>
              <a:off x="5271261" y="3539159"/>
              <a:ext cx="1043766" cy="995032"/>
              <a:chOff x="2228901" y="1408627"/>
              <a:chExt cx="1043766" cy="995032"/>
            </a:xfrm>
          </p:grpSpPr>
          <p:sp>
            <p:nvSpPr>
              <p:cNvPr id="21" name="Oval 20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/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>
                <a:off x="2304312" y="1408627"/>
                <a:ext cx="968355" cy="9950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i="1" dirty="0" smtClean="0">
                    <a:latin typeface="Times New Roman"/>
                    <a:cs typeface="Times New Roman"/>
                  </a:rPr>
                  <a:t>C</a:t>
                </a:r>
                <a:endParaRPr lang="en-US" sz="3200" i="1" dirty="0">
                  <a:latin typeface="Times New Roman"/>
                  <a:cs typeface="Times New Roman"/>
                </a:endParaRPr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3713048" y="4795507"/>
              <a:ext cx="1080506" cy="995032"/>
              <a:chOff x="2228901" y="1408627"/>
              <a:chExt cx="1080506" cy="995032"/>
            </a:xfrm>
          </p:grpSpPr>
          <p:sp>
            <p:nvSpPr>
              <p:cNvPr id="19" name="Oval 18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/>
              </a:p>
            </p:txBody>
          </p:sp>
          <p:sp>
            <p:nvSpPr>
              <p:cNvPr id="20" name="TextBox 19"/>
              <p:cNvSpPr txBox="1"/>
              <p:nvPr/>
            </p:nvSpPr>
            <p:spPr>
              <a:xfrm>
                <a:off x="2304312" y="1408627"/>
                <a:ext cx="1005095" cy="9950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i="1" dirty="0" smtClean="0">
                    <a:latin typeface="Times New Roman"/>
                    <a:cs typeface="Times New Roman"/>
                  </a:rPr>
                  <a:t>D</a:t>
                </a:r>
                <a:endParaRPr lang="en-US" sz="3200" i="1" dirty="0">
                  <a:latin typeface="Times New Roman"/>
                  <a:cs typeface="Times New Roman"/>
                </a:endParaRPr>
              </a:p>
            </p:txBody>
          </p:sp>
        </p:grpSp>
        <p:cxnSp>
          <p:nvCxnSpPr>
            <p:cNvPr id="11" name="Straight Arrow Connector 10"/>
            <p:cNvCxnSpPr/>
            <p:nvPr/>
          </p:nvCxnSpPr>
          <p:spPr>
            <a:xfrm flipV="1">
              <a:off x="2716041" y="2866612"/>
              <a:ext cx="328137" cy="751664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 flipH="1" flipV="1">
              <a:off x="5327664" y="2819602"/>
              <a:ext cx="328137" cy="751664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>
              <a:cxnSpLocks noChangeAspect="1"/>
            </p:cNvCxnSpPr>
            <p:nvPr/>
          </p:nvCxnSpPr>
          <p:spPr>
            <a:xfrm>
              <a:off x="2664723" y="4522529"/>
              <a:ext cx="1044971" cy="79685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flipH="1">
              <a:off x="4639378" y="4514003"/>
              <a:ext cx="1016424" cy="807284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>
              <a:endCxn id="21" idx="2"/>
            </p:cNvCxnSpPr>
            <p:nvPr/>
          </p:nvCxnSpPr>
          <p:spPr>
            <a:xfrm>
              <a:off x="3421103" y="2819602"/>
              <a:ext cx="1850158" cy="124533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flipH="1">
              <a:off x="3044178" y="2819602"/>
              <a:ext cx="1919014" cy="127511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3421103" y="2819602"/>
              <a:ext cx="751606" cy="204448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flipH="1">
              <a:off x="4172709" y="2819602"/>
              <a:ext cx="790482" cy="204448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24222" t="13704" r="19283" b="17778"/>
          <a:stretch/>
        </p:blipFill>
        <p:spPr>
          <a:xfrm>
            <a:off x="14986" y="723900"/>
            <a:ext cx="1797032" cy="1815779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2133600" y="963308"/>
            <a:ext cx="4203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This time we’ll assign potentials randomly and use </a:t>
            </a:r>
            <a:r>
              <a:rPr lang="en-US" dirty="0" err="1" smtClean="0">
                <a:latin typeface="Times New Roman"/>
                <a:cs typeface="Times New Roman"/>
              </a:rPr>
              <a:t>CRFutil</a:t>
            </a:r>
            <a:r>
              <a:rPr lang="en-US" dirty="0" smtClean="0">
                <a:latin typeface="Times New Roman"/>
                <a:cs typeface="Times New Roman"/>
              </a:rPr>
              <a:t> convenience functions: </a:t>
            </a:r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29419" y="2705902"/>
            <a:ext cx="9088552" cy="4093429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library(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CRFutil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300" dirty="0" smtClean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300" dirty="0" smtClean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Graph formula for Slayer field: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grphf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&lt;- ~A:B+A:C+A:D+A:E+B:C+B:D+B:E+C:D+D:E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# Check the graph: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gp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ug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grphf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result = "graph")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dev.off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()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iplot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gp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300" dirty="0" err="1">
                <a:solidFill>
                  <a:srgbClr val="FFFF00"/>
                </a:solidFill>
                <a:latin typeface="Courier"/>
                <a:cs typeface="Courier"/>
              </a:rPr>
              <a:t>Adjacenty</a:t>
            </a:r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 matrix: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adj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ug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grphf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result="matrix")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# Define states and feature function: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s1 &lt;- 1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s2 &lt;- 2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f  &lt;- function(y){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(c((y==s1),(y==s2))) }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B300"/>
                </a:solidFill>
                <a:latin typeface="Courier"/>
                <a:cs typeface="Courier"/>
              </a:rPr>
              <a:t># </a:t>
            </a:r>
            <a:r>
              <a:rPr lang="en-US" sz="1300" dirty="0" smtClean="0">
                <a:solidFill>
                  <a:srgbClr val="FFB300"/>
                </a:solidFill>
                <a:latin typeface="Courier"/>
                <a:cs typeface="Courier"/>
              </a:rPr>
              <a:t>NEW! </a:t>
            </a:r>
            <a:r>
              <a:rPr lang="en-US" sz="1300" dirty="0" smtClean="0">
                <a:solidFill>
                  <a:srgbClr val="FFFF00"/>
                </a:solidFill>
                <a:latin typeface="Courier"/>
                <a:cs typeface="Courier"/>
              </a:rPr>
              <a:t>Make </a:t>
            </a:r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up random potentials and return a CRF-object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slay 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sim.field.random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adjacentcy.matrix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=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adj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num.states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=2,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num.sims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=100, seed=1)$</a:t>
            </a:r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model</a:t>
            </a:r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42045189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134792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Example: Slayer field, more elaborate example.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46919" y="559602"/>
            <a:ext cx="8588334" cy="6186307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B300"/>
                </a:solidFill>
                <a:latin typeface="Courier"/>
                <a:cs typeface="Courier"/>
              </a:rPr>
              <a:t># NEW: 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Get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energies from potentials 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and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decorate both with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gRBase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annotations: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slay.params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make.gRbase.potentials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crf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=slay,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node.names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=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gp@nodes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state.nmes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=c(s1,s2))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slay.node.en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slay.params$node.energies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slay.edge.en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slay.params$edge.energies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slay.node.pot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slay.params$node.potentials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slay.edge.pot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slay.params$edge.potentials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Define states and feature function: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s1 &lt;- 1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s2 &lt;- 2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f  &lt;- function(y){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(c((y==s1),(y==s2))) }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Enumerate all the state configurations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expand.grid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(c(s1,s2),c(s1,s2),c(s1,s2),c(s1,s2),c(s1,s2))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colnames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 &lt;- c("A","B","C","D","E")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B300"/>
                </a:solidFill>
                <a:latin typeface="Courier"/>
                <a:cs typeface="Courier"/>
              </a:rPr>
              <a:t># </a:t>
            </a:r>
            <a:r>
              <a:rPr lang="en-US" sz="1200" dirty="0" smtClean="0">
                <a:solidFill>
                  <a:srgbClr val="FFB300"/>
                </a:solidFill>
                <a:latin typeface="Courier"/>
                <a:cs typeface="Courier"/>
              </a:rPr>
              <a:t>NEW: 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Compute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Probs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of all configurations and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logZ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from energies: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dist.en.info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distribution.from.energies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state.space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edges.mat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slay$edges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node.energies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slay.node.en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edge.energies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slay.edge.en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energy.func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ff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f)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&lt;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dist.en.info$</a:t>
            </a:r>
            <a:r>
              <a:rPr lang="en-US" sz="1200" dirty="0" err="1" smtClean="0">
                <a:solidFill>
                  <a:schemeClr val="bg1"/>
                </a:solidFill>
                <a:latin typeface="Courier"/>
                <a:cs typeface="Courier"/>
              </a:rPr>
              <a:t>state.probs</a:t>
            </a:r>
            <a:endParaRPr lang="en-US" sz="1200" dirty="0" smtClean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err="1" smtClean="0">
                <a:solidFill>
                  <a:schemeClr val="bg1"/>
                </a:solidFill>
                <a:latin typeface="Courier"/>
                <a:cs typeface="Courier"/>
              </a:rPr>
              <a:t>Pr.en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smtClean="0">
                <a:solidFill>
                  <a:srgbClr val="FFB300"/>
                </a:solidFill>
                <a:latin typeface="Courier"/>
                <a:cs typeface="Courier"/>
              </a:rPr>
              <a:t># NEW: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As a check compute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Probs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of all configurations and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logZ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from potentials as well: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dist.pot.info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distribution.from.potentials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gRbase.node.potentials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slay.node.pot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gRbase.edge.potentials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slay.edge.pot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&lt;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dist.pot.info$state.probs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err="1" smtClean="0">
                <a:solidFill>
                  <a:schemeClr val="bg1"/>
                </a:solidFill>
                <a:latin typeface="Courier"/>
                <a:cs typeface="Courier"/>
              </a:rPr>
              <a:t>Pr.pot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2786116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764839"/>
            <a:ext cx="8343619" cy="1108003"/>
          </a:xfrm>
        </p:spPr>
        <p:txBody>
          <a:bodyPr>
            <a:normAutofit lnSpcReduction="10000"/>
          </a:bodyPr>
          <a:lstStyle/>
          <a:p>
            <a:r>
              <a:rPr lang="en-US" sz="2400" dirty="0" smtClean="0">
                <a:latin typeface="Times New Roman"/>
                <a:cs typeface="Times New Roman"/>
              </a:rPr>
              <a:t>The </a:t>
            </a:r>
            <a:r>
              <a:rPr lang="en-US" sz="2400" dirty="0" smtClean="0">
                <a:latin typeface="Symbol" charset="2"/>
                <a:cs typeface="Symbol" charset="2"/>
              </a:rPr>
              <a:t>Y</a:t>
            </a:r>
            <a:r>
              <a:rPr lang="en-US" sz="24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400" dirty="0" smtClean="0">
                <a:latin typeface="Times New Roman"/>
                <a:cs typeface="Times New Roman"/>
              </a:rPr>
              <a:t> and </a:t>
            </a:r>
            <a:r>
              <a:rPr lang="en-US" sz="2400" dirty="0" err="1" smtClean="0">
                <a:latin typeface="Symbol" charset="2"/>
                <a:cs typeface="Symbol" charset="2"/>
              </a:rPr>
              <a:t>Y</a:t>
            </a:r>
            <a:r>
              <a:rPr lang="en-US" sz="2400" i="1" baseline="-25000" dirty="0" err="1" smtClean="0">
                <a:latin typeface="Times New Roman"/>
                <a:cs typeface="Times New Roman"/>
              </a:rPr>
              <a:t>ij</a:t>
            </a:r>
            <a:r>
              <a:rPr lang="en-US" sz="2400" dirty="0" smtClean="0">
                <a:latin typeface="Times New Roman"/>
                <a:cs typeface="Times New Roman"/>
              </a:rPr>
              <a:t> are factors or </a:t>
            </a:r>
            <a:r>
              <a:rPr lang="en-US" sz="2400" b="1" dirty="0" smtClean="0">
                <a:latin typeface="Times New Roman"/>
                <a:cs typeface="Times New Roman"/>
              </a:rPr>
              <a:t>potentials</a:t>
            </a:r>
            <a:r>
              <a:rPr lang="en-US" sz="2400" dirty="0" smtClean="0">
                <a:latin typeface="Times New Roman"/>
                <a:cs typeface="Times New Roman"/>
              </a:rPr>
              <a:t>. They are functions representable in table form which hold un-normalized quantities which contribute to the probability distribution:</a:t>
            </a:r>
          </a:p>
          <a:p>
            <a:endParaRPr lang="en-US" sz="2400" dirty="0" smtClean="0">
              <a:latin typeface="Times New Roman"/>
              <a:cs typeface="Times New Roman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8551" y="2179040"/>
            <a:ext cx="4133799" cy="968589"/>
          </a:xfrm>
          <a:prstGeom prst="rect">
            <a:avLst/>
          </a:prstGeom>
        </p:spPr>
      </p:pic>
      <p:sp>
        <p:nvSpPr>
          <p:cNvPr id="34" name="Content Placeholder 2"/>
          <p:cNvSpPr txBox="1">
            <a:spLocks/>
          </p:cNvSpPr>
          <p:nvPr/>
        </p:nvSpPr>
        <p:spPr>
          <a:xfrm>
            <a:off x="1076348" y="4555132"/>
            <a:ext cx="7671859" cy="5579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i="1" dirty="0" smtClean="0">
                <a:latin typeface="Times New Roman"/>
                <a:cs typeface="Times New Roman"/>
              </a:rPr>
              <a:t>Z</a:t>
            </a:r>
            <a:r>
              <a:rPr lang="en-US" sz="2200" dirty="0" smtClean="0">
                <a:latin typeface="Times New Roman"/>
                <a:cs typeface="Times New Roman"/>
              </a:rPr>
              <a:t> is the normalization constant called the </a:t>
            </a:r>
            <a:r>
              <a:rPr lang="en-US" sz="2200" b="1" dirty="0" smtClean="0">
                <a:latin typeface="Times New Roman"/>
                <a:cs typeface="Times New Roman"/>
              </a:rPr>
              <a:t>partition function</a:t>
            </a:r>
          </a:p>
        </p:txBody>
      </p:sp>
      <p:sp>
        <p:nvSpPr>
          <p:cNvPr id="35" name="Content Placeholder 2"/>
          <p:cNvSpPr txBox="1">
            <a:spLocks/>
          </p:cNvSpPr>
          <p:nvPr/>
        </p:nvSpPr>
        <p:spPr>
          <a:xfrm>
            <a:off x="1011945" y="3205557"/>
            <a:ext cx="8045456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Symbol" charset="2"/>
                <a:cs typeface="Symbol" charset="2"/>
              </a:rPr>
              <a:t>Y</a:t>
            </a:r>
            <a:r>
              <a:rPr lang="en-US" sz="22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 are called unary or </a:t>
            </a:r>
            <a:r>
              <a:rPr lang="en-US" sz="2200" b="1" dirty="0" smtClean="0">
                <a:latin typeface="Times New Roman"/>
                <a:cs typeface="Times New Roman"/>
              </a:rPr>
              <a:t>node potentials</a:t>
            </a:r>
            <a:r>
              <a:rPr lang="en-US" sz="2200" dirty="0" smtClean="0">
                <a:latin typeface="Times New Roman"/>
                <a:cs typeface="Times New Roman"/>
              </a:rPr>
              <a:t> and </a:t>
            </a:r>
            <a:r>
              <a:rPr lang="en-US" sz="2200" dirty="0" err="1" smtClean="0">
                <a:latin typeface="Symbol" charset="2"/>
                <a:cs typeface="Symbol" charset="2"/>
              </a:rPr>
              <a:t>Y</a:t>
            </a:r>
            <a:r>
              <a:rPr lang="en-US" sz="2200" i="1" baseline="-25000" dirty="0" err="1" smtClean="0">
                <a:latin typeface="Times New Roman"/>
                <a:cs typeface="Times New Roman"/>
              </a:rPr>
              <a:t>ij</a:t>
            </a:r>
            <a:r>
              <a:rPr lang="en-US" sz="2200" dirty="0" smtClean="0">
                <a:latin typeface="Times New Roman"/>
                <a:cs typeface="Times New Roman"/>
              </a:rPr>
              <a:t> are called pair or </a:t>
            </a:r>
            <a:r>
              <a:rPr lang="en-US" sz="2200" b="1" dirty="0" smtClean="0">
                <a:latin typeface="Times New Roman"/>
                <a:cs typeface="Times New Roman"/>
              </a:rPr>
              <a:t>edge potentials</a:t>
            </a:r>
            <a:r>
              <a:rPr lang="en-US" sz="2200" dirty="0" smtClean="0">
                <a:latin typeface="Times New Roman"/>
                <a:cs typeface="Times New Roman"/>
              </a:rPr>
              <a:t>.</a:t>
            </a:r>
          </a:p>
        </p:txBody>
      </p:sp>
      <p:sp>
        <p:nvSpPr>
          <p:cNvPr id="36" name="Content Placeholder 2"/>
          <p:cNvSpPr txBox="1">
            <a:spLocks/>
          </p:cNvSpPr>
          <p:nvPr/>
        </p:nvSpPr>
        <p:spPr>
          <a:xfrm>
            <a:off x="808232" y="5060599"/>
            <a:ext cx="6491567" cy="4810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latin typeface="Times New Roman"/>
                <a:cs typeface="Times New Roman"/>
              </a:rPr>
              <a:t>For the example </a:t>
            </a:r>
            <a:r>
              <a:rPr lang="en-US" sz="2400" dirty="0" err="1" smtClean="0">
                <a:latin typeface="Times New Roman"/>
                <a:cs typeface="Times New Roman"/>
              </a:rPr>
              <a:t>Pr</a:t>
            </a:r>
            <a:r>
              <a:rPr lang="en-US" sz="2400" dirty="0" smtClean="0">
                <a:latin typeface="Times New Roman"/>
                <a:cs typeface="Times New Roman"/>
              </a:rPr>
              <a:t>(</a:t>
            </a:r>
            <a:r>
              <a:rPr lang="en-US" sz="2400" i="1" dirty="0" smtClean="0">
                <a:latin typeface="Times New Roman"/>
                <a:cs typeface="Times New Roman"/>
              </a:rPr>
              <a:t>A</a:t>
            </a:r>
            <a:r>
              <a:rPr lang="en-US" sz="2400" dirty="0" smtClean="0">
                <a:latin typeface="Times New Roman"/>
                <a:cs typeface="Times New Roman"/>
              </a:rPr>
              <a:t>,</a:t>
            </a:r>
            <a:r>
              <a:rPr lang="en-US" sz="2400" i="1" dirty="0" smtClean="0">
                <a:latin typeface="Times New Roman"/>
                <a:cs typeface="Times New Roman"/>
              </a:rPr>
              <a:t>B</a:t>
            </a:r>
            <a:r>
              <a:rPr lang="en-US" sz="2400" dirty="0" smtClean="0">
                <a:latin typeface="Times New Roman"/>
                <a:cs typeface="Times New Roman"/>
              </a:rPr>
              <a:t>,</a:t>
            </a:r>
            <a:r>
              <a:rPr lang="en-US" sz="2400" i="1" dirty="0" smtClean="0">
                <a:latin typeface="Times New Roman"/>
                <a:cs typeface="Times New Roman"/>
              </a:rPr>
              <a:t>C</a:t>
            </a:r>
            <a:r>
              <a:rPr lang="en-US" sz="2400" dirty="0" smtClean="0">
                <a:latin typeface="Times New Roman"/>
                <a:cs typeface="Times New Roman"/>
              </a:rPr>
              <a:t>,</a:t>
            </a:r>
            <a:r>
              <a:rPr lang="en-US" sz="2400" i="1" dirty="0" smtClean="0">
                <a:latin typeface="Times New Roman"/>
                <a:cs typeface="Times New Roman"/>
              </a:rPr>
              <a:t>D</a:t>
            </a:r>
            <a:r>
              <a:rPr lang="en-US" sz="2400" dirty="0" smtClean="0">
                <a:latin typeface="Times New Roman"/>
                <a:cs typeface="Times New Roman"/>
              </a:rPr>
              <a:t>,</a:t>
            </a:r>
            <a:r>
              <a:rPr lang="en-US" sz="2400" i="1" dirty="0" smtClean="0">
                <a:latin typeface="Times New Roman"/>
                <a:cs typeface="Times New Roman"/>
              </a:rPr>
              <a:t>E</a:t>
            </a:r>
            <a:r>
              <a:rPr lang="en-US" sz="2400" dirty="0" smtClean="0">
                <a:latin typeface="Times New Roman"/>
                <a:cs typeface="Times New Roman"/>
              </a:rPr>
              <a:t>):</a:t>
            </a:r>
            <a:endParaRPr lang="en-US" sz="2400" b="1" dirty="0" smtClean="0">
              <a:latin typeface="Times New Roman"/>
              <a:cs typeface="Times New Roman"/>
            </a:endParaRPr>
          </a:p>
        </p:txBody>
      </p:sp>
      <p:pic>
        <p:nvPicPr>
          <p:cNvPr id="37" name="Picture 3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410" y="5639675"/>
            <a:ext cx="7620534" cy="984545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1527893" y="3973205"/>
            <a:ext cx="8045456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Edge potentials</a:t>
            </a:r>
            <a:r>
              <a:rPr lang="en-US" sz="2000" dirty="0">
                <a:latin typeface="Times New Roman"/>
                <a:cs typeface="Times New Roman"/>
              </a:rPr>
              <a:t> </a:t>
            </a:r>
            <a:r>
              <a:rPr lang="en-US" sz="2000" dirty="0" smtClean="0">
                <a:latin typeface="Times New Roman"/>
                <a:cs typeface="Times New Roman"/>
              </a:rPr>
              <a:t>are known as transfer matrices in statistical physics</a:t>
            </a:r>
          </a:p>
        </p:txBody>
      </p:sp>
    </p:spTree>
    <p:extLst>
      <p:ext uri="{BB962C8B-B14F-4D97-AF65-F5344CB8AC3E}">
        <p14:creationId xmlns:p14="http://schemas.microsoft.com/office/powerpoint/2010/main" val="1647129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/>
      <p:bldP spid="36" grpId="0"/>
      <p:bldP spid="8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134792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Example: Slayer field, more elaborate example.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7519" y="1062935"/>
            <a:ext cx="9050074" cy="4154983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Check quick to make sure all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config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energies are the same between the two combination methods: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library(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prodlim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names(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dimnames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order(names(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dimnames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)))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Pr.pot2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as.data.frame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as.table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Pr.pot2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gR.idxs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Pr.pot2[,order(names(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dimnames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)))]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Rearrange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gR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base state order to be in the same order as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rearrange.idxs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sapply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(1:nrow(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                        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function(xx){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row.match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[xx,], table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gR.idxs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)})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rearrange.idxs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Columns the same?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cbind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(Pr.pot2[rearrange.idxs,6],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Pr.pot2[rearrange.idxs,6]-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Put in a nice table: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  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*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exp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dist.en.info$logZ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 # work backwards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log(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                # work backwards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cbind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Pr.pot2[rearrange.idxs,6])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2696798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134792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Example: Slayer field, more elaborate example.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8101" y="764036"/>
            <a:ext cx="6146799" cy="5941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8002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 txBox="1">
            <a:spLocks/>
          </p:cNvSpPr>
          <p:nvPr/>
        </p:nvSpPr>
        <p:spPr>
          <a:xfrm>
            <a:off x="665557" y="559868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So for this work, the problem then becomes determining the potentials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550094" y="1305034"/>
            <a:ext cx="7800150" cy="51765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We will choose a </a:t>
            </a:r>
            <a:r>
              <a:rPr lang="en-US" sz="2200" b="1" dirty="0" smtClean="0">
                <a:latin typeface="Times New Roman"/>
                <a:cs typeface="Times New Roman"/>
              </a:rPr>
              <a:t>standard parameterization</a:t>
            </a:r>
            <a:r>
              <a:rPr lang="en-US" sz="2200" dirty="0" smtClean="0">
                <a:latin typeface="Times New Roman"/>
                <a:cs typeface="Times New Roman"/>
              </a:rPr>
              <a:t>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401082" y="1867303"/>
            <a:ext cx="36434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Because any other choice for the second</a:t>
            </a:r>
            <a:r>
              <a:rPr lang="en-US" dirty="0" smtClean="0">
                <a:latin typeface="Symbol" charset="2"/>
                <a:cs typeface="Symbol" charset="2"/>
              </a:rPr>
              <a:t> t</a:t>
            </a:r>
            <a:r>
              <a:rPr lang="en-US" dirty="0" smtClean="0">
                <a:latin typeface="Times New Roman"/>
                <a:cs typeface="Times New Roman"/>
              </a:rPr>
              <a:t> can be absorbed into </a:t>
            </a:r>
            <a:r>
              <a:rPr lang="en-US" i="1" dirty="0" smtClean="0">
                <a:latin typeface="Times New Roman"/>
                <a:cs typeface="Times New Roman"/>
              </a:rPr>
              <a:t>Z</a:t>
            </a:r>
            <a:endParaRPr lang="en-US" i="1" dirty="0">
              <a:latin typeface="Times New Roman"/>
              <a:cs typeface="Times New Roman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606" y="2932689"/>
            <a:ext cx="8719908" cy="56403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08" y="1867303"/>
            <a:ext cx="3978682" cy="697874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383998" y="3702431"/>
            <a:ext cx="63776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Assumes a symmetric edge weights and uses same trick as above for absorbing terms into </a:t>
            </a:r>
            <a:r>
              <a:rPr lang="en-US" i="1" dirty="0" smtClean="0">
                <a:latin typeface="Times New Roman"/>
                <a:cs typeface="Times New Roman"/>
              </a:rPr>
              <a:t>Z</a:t>
            </a:r>
            <a:endParaRPr lang="en-US" i="1" dirty="0">
              <a:latin typeface="Times New Roman"/>
              <a:cs typeface="Times New Roman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898350" y="6417727"/>
            <a:ext cx="61210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Note the </a:t>
            </a:r>
            <a:r>
              <a:rPr lang="en-US" dirty="0" err="1" smtClean="0">
                <a:latin typeface="Symbol" charset="2"/>
                <a:cs typeface="Symbol" charset="2"/>
              </a:rPr>
              <a:t>t</a:t>
            </a:r>
            <a:r>
              <a:rPr lang="en-US" i="1" baseline="-25000" dirty="0" err="1" smtClean="0">
                <a:latin typeface="Times New Roman"/>
                <a:cs typeface="Times New Roman"/>
              </a:rPr>
              <a:t>i</a:t>
            </a:r>
            <a:r>
              <a:rPr lang="en-US" dirty="0" smtClean="0">
                <a:latin typeface="Times New Roman"/>
                <a:cs typeface="Times New Roman"/>
              </a:rPr>
              <a:t> and </a:t>
            </a:r>
            <a:r>
              <a:rPr lang="en-US" dirty="0" err="1" smtClean="0">
                <a:latin typeface="Symbol" charset="2"/>
                <a:cs typeface="Symbol" charset="2"/>
              </a:rPr>
              <a:t>w</a:t>
            </a:r>
            <a:r>
              <a:rPr lang="en-US" i="1" baseline="-25000" dirty="0" err="1" smtClean="0">
                <a:latin typeface="Times New Roman"/>
                <a:cs typeface="Times New Roman"/>
              </a:rPr>
              <a:t>ij</a:t>
            </a:r>
            <a:r>
              <a:rPr lang="en-US" dirty="0" smtClean="0">
                <a:latin typeface="Times New Roman"/>
                <a:cs typeface="Times New Roman"/>
              </a:rPr>
              <a:t> are determined </a:t>
            </a:r>
            <a:r>
              <a:rPr lang="en-US" i="1" u="sng" dirty="0" smtClean="0">
                <a:latin typeface="Times New Roman"/>
                <a:cs typeface="Times New Roman"/>
              </a:rPr>
              <a:t>relative</a:t>
            </a:r>
            <a:r>
              <a:rPr lang="en-US" dirty="0" smtClean="0">
                <a:latin typeface="Times New Roman"/>
                <a:cs typeface="Times New Roman"/>
              </a:rPr>
              <a:t> to the 0-terms</a:t>
            </a:r>
            <a:endParaRPr lang="en-US" i="1" dirty="0">
              <a:latin typeface="Times New Roman"/>
              <a:cs typeface="Times New Roman"/>
            </a:endParaRP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567054" y="4460875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>
                <a:latin typeface="Times New Roman"/>
                <a:cs typeface="Times New Roman"/>
              </a:rPr>
              <a:t>We </a:t>
            </a:r>
            <a:r>
              <a:rPr lang="en-US" sz="2200" i="1" u="sng" dirty="0" smtClean="0">
                <a:latin typeface="Times New Roman"/>
                <a:cs typeface="Times New Roman"/>
              </a:rPr>
              <a:t>can also</a:t>
            </a:r>
            <a:r>
              <a:rPr lang="en-US" sz="2200" dirty="0" smtClean="0">
                <a:latin typeface="Times New Roman"/>
                <a:cs typeface="Times New Roman"/>
              </a:rPr>
              <a:t> choose a slightly more </a:t>
            </a:r>
            <a:r>
              <a:rPr lang="en-US" sz="2200" b="1" dirty="0" smtClean="0">
                <a:latin typeface="Times New Roman"/>
                <a:cs typeface="Times New Roman"/>
              </a:rPr>
              <a:t>flexible</a:t>
            </a:r>
            <a:r>
              <a:rPr lang="en-US" sz="2200" dirty="0" smtClean="0">
                <a:latin typeface="Times New Roman"/>
                <a:cs typeface="Times New Roman"/>
              </a:rPr>
              <a:t> </a:t>
            </a:r>
            <a:r>
              <a:rPr lang="en-US" sz="2200" b="1" dirty="0" smtClean="0">
                <a:latin typeface="Times New Roman"/>
                <a:cs typeface="Times New Roman"/>
              </a:rPr>
              <a:t>parameterization</a:t>
            </a:r>
            <a:r>
              <a:rPr lang="en-US" sz="2200" dirty="0" smtClean="0">
                <a:latin typeface="Times New Roman"/>
                <a:cs typeface="Times New Roman"/>
              </a:rPr>
              <a:t>: </a:t>
            </a:r>
            <a:r>
              <a:rPr lang="en-US" sz="2200" b="1" dirty="0" smtClean="0">
                <a:latin typeface="Times New Roman"/>
                <a:cs typeface="Times New Roman"/>
              </a:rPr>
              <a:t>for </a:t>
            </a:r>
            <a:r>
              <a:rPr lang="en-US" sz="2200" b="1" dirty="0" smtClean="0">
                <a:latin typeface="Symbol" charset="2"/>
                <a:cs typeface="Symbol" charset="2"/>
              </a:rPr>
              <a:t>        </a:t>
            </a:r>
            <a:r>
              <a:rPr lang="en-US" sz="2200" dirty="0" smtClean="0">
                <a:latin typeface="Times New Roman"/>
                <a:cs typeface="Times New Roman"/>
              </a:rPr>
              <a:t>where we allow the freedom for </a:t>
            </a:r>
            <a:r>
              <a:rPr lang="en-US" sz="2200" dirty="0" smtClean="0">
                <a:latin typeface="Symbol" charset="2"/>
                <a:cs typeface="Symbol" charset="2"/>
              </a:rPr>
              <a:t>w</a:t>
            </a:r>
            <a:r>
              <a:rPr lang="en-US" sz="2200" i="1" baseline="-25000" dirty="0" smtClean="0">
                <a:latin typeface="Times New Roman"/>
                <a:cs typeface="Times New Roman"/>
              </a:rPr>
              <a:t>ij</a:t>
            </a:r>
            <a:r>
              <a:rPr lang="en-US" sz="2200" baseline="-25000" dirty="0" smtClean="0">
                <a:latin typeface="Times New Roman"/>
                <a:cs typeface="Times New Roman"/>
              </a:rPr>
              <a:t>11</a:t>
            </a:r>
            <a:r>
              <a:rPr lang="en-US" sz="2200" dirty="0" smtClean="0">
                <a:latin typeface="Times New Roman"/>
                <a:cs typeface="Times New Roman"/>
              </a:rPr>
              <a:t> ≠ </a:t>
            </a:r>
            <a:r>
              <a:rPr lang="en-US" sz="2200" dirty="0" smtClean="0">
                <a:latin typeface="Symbol" charset="2"/>
                <a:cs typeface="Symbol" charset="2"/>
              </a:rPr>
              <a:t>w</a:t>
            </a:r>
            <a:r>
              <a:rPr lang="en-US" sz="2200" i="1" baseline="-25000" dirty="0" smtClean="0">
                <a:latin typeface="Times New Roman"/>
                <a:cs typeface="Times New Roman"/>
              </a:rPr>
              <a:t>ij</a:t>
            </a:r>
            <a:r>
              <a:rPr lang="en-US" sz="2200" baseline="-25000" dirty="0" smtClean="0">
                <a:latin typeface="Times New Roman"/>
                <a:cs typeface="Times New Roman"/>
              </a:rPr>
              <a:t>22</a:t>
            </a:r>
            <a:r>
              <a:rPr lang="en-US" sz="2200" dirty="0" smtClean="0">
                <a:latin typeface="Times New Roman"/>
                <a:cs typeface="Times New Roman"/>
              </a:rPr>
              <a:t>.</a:t>
            </a:r>
            <a:endParaRPr lang="en-US" sz="2200" dirty="0">
              <a:latin typeface="Times New Roman"/>
              <a:cs typeface="Times New Roman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2416" y="5560469"/>
            <a:ext cx="3753856" cy="559222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71710" y="4952435"/>
            <a:ext cx="414526" cy="233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952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12" grpId="0"/>
      <p:bldP spid="13" grpId="0"/>
      <p:bldP spid="10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559868"/>
            <a:ext cx="7800150" cy="150398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To estimate these parameters given data, the standard of practice is to </a:t>
            </a:r>
            <a:r>
              <a:rPr lang="en-US" sz="2200" dirty="0" smtClean="0">
                <a:latin typeface="Times New Roman"/>
                <a:cs typeface="Times New Roman"/>
              </a:rPr>
              <a:t>Maximum Likelihood Estimation (MLE)  or Maximum Pseudo-Likelihood Estimation (PS).</a:t>
            </a:r>
            <a:endParaRPr lang="en-US" sz="2200" dirty="0" smtClean="0">
              <a:latin typeface="Times New Roman"/>
              <a:cs typeface="Times New Roman"/>
            </a:endParaRP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678257" y="1918767"/>
            <a:ext cx="7800150" cy="86485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As an example of MLE consider the model in the standard parameterization:</a:t>
            </a:r>
            <a:endParaRPr lang="en-US" sz="2200" dirty="0" smtClean="0">
              <a:latin typeface="Times New Roman"/>
              <a:cs typeface="Times New Roman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4044793" y="3663894"/>
            <a:ext cx="1029382" cy="1026200"/>
            <a:chOff x="2902001" y="1543207"/>
            <a:chExt cx="1029382" cy="1026200"/>
          </a:xfrm>
        </p:grpSpPr>
        <p:sp>
          <p:nvSpPr>
            <p:cNvPr id="6" name="Oval 5"/>
            <p:cNvSpPr/>
            <p:nvPr/>
          </p:nvSpPr>
          <p:spPr>
            <a:xfrm>
              <a:off x="2902001" y="1655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3018627" y="15432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B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5168030" y="5291657"/>
            <a:ext cx="1009088" cy="1015663"/>
            <a:chOff x="2101901" y="3092607"/>
            <a:chExt cx="1009088" cy="1015663"/>
          </a:xfrm>
        </p:grpSpPr>
        <p:sp>
          <p:nvSpPr>
            <p:cNvPr id="9" name="Oval 8"/>
            <p:cNvSpPr/>
            <p:nvPr/>
          </p:nvSpPr>
          <p:spPr>
            <a:xfrm>
              <a:off x="2101901" y="3179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155027" y="3092607"/>
              <a:ext cx="95596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C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785430" y="5268622"/>
            <a:ext cx="1029382" cy="1026200"/>
            <a:chOff x="2228901" y="1428907"/>
            <a:chExt cx="1029382" cy="1026200"/>
          </a:xfrm>
        </p:grpSpPr>
        <p:sp>
          <p:nvSpPr>
            <p:cNvPr id="12" name="Oval 11"/>
            <p:cNvSpPr/>
            <p:nvPr/>
          </p:nvSpPr>
          <p:spPr>
            <a:xfrm>
              <a:off x="2228901" y="15407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345527" y="14289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A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cxnSp>
        <p:nvCxnSpPr>
          <p:cNvPr id="14" name="Straight Connector 13"/>
          <p:cNvCxnSpPr>
            <a:endCxn id="9" idx="2"/>
          </p:cNvCxnSpPr>
          <p:nvPr/>
        </p:nvCxnSpPr>
        <p:spPr>
          <a:xfrm flipV="1">
            <a:off x="3699830" y="5835257"/>
            <a:ext cx="14682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9079" y="2451100"/>
            <a:ext cx="4299071" cy="332525"/>
          </a:xfrm>
          <a:prstGeom prst="rect">
            <a:avLst/>
          </a:prstGeom>
        </p:spPr>
      </p:pic>
      <p:cxnSp>
        <p:nvCxnSpPr>
          <p:cNvPr id="19" name="Straight Connector 18"/>
          <p:cNvCxnSpPr>
            <a:cxnSpLocks noChangeAspect="1"/>
          </p:cNvCxnSpPr>
          <p:nvPr/>
        </p:nvCxnSpPr>
        <p:spPr>
          <a:xfrm flipH="1" flipV="1">
            <a:off x="4933793" y="4405642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cxnSpLocks noChangeAspect="1"/>
          </p:cNvCxnSpPr>
          <p:nvPr/>
        </p:nvCxnSpPr>
        <p:spPr>
          <a:xfrm flipV="1">
            <a:off x="3391502" y="4432566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9830" y="3097603"/>
            <a:ext cx="1074000" cy="566291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2017" y="4525903"/>
            <a:ext cx="1842588" cy="4963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11800" y="4544820"/>
            <a:ext cx="1874520" cy="501795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16902" y="6234457"/>
            <a:ext cx="1720693" cy="466356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12900" y="5873357"/>
            <a:ext cx="1041400" cy="559270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77123" y="5938013"/>
            <a:ext cx="1006709" cy="534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2613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559868"/>
            <a:ext cx="7800150" cy="532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For this model (as every other MRF):</a:t>
            </a:r>
            <a:endParaRPr lang="en-US" sz="2200" dirty="0" smtClean="0">
              <a:latin typeface="Times New Roman"/>
              <a:cs typeface="Times New Roman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5522" y="1210217"/>
            <a:ext cx="2252141" cy="631283"/>
          </a:xfrm>
          <a:prstGeom prst="rect">
            <a:avLst/>
          </a:prstGeom>
        </p:spPr>
      </p:pic>
      <p:sp>
        <p:nvSpPr>
          <p:cNvPr id="30" name="Content Placeholder 2"/>
          <p:cNvSpPr txBox="1">
            <a:spLocks/>
          </p:cNvSpPr>
          <p:nvPr/>
        </p:nvSpPr>
        <p:spPr>
          <a:xfrm>
            <a:off x="602057" y="2058468"/>
            <a:ext cx="7800150" cy="532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 log-likelihood for a configuration 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dirty="0" smtClean="0">
                <a:latin typeface="Times New Roman"/>
                <a:cs typeface="Times New Roman"/>
              </a:rPr>
              <a:t> is </a:t>
            </a:r>
            <a:r>
              <a:rPr lang="en-US" sz="2200" dirty="0" smtClean="0">
                <a:latin typeface="Times New Roman"/>
                <a:cs typeface="Times New Roman"/>
              </a:rPr>
              <a:t>proportional to</a:t>
            </a:r>
            <a:r>
              <a:rPr lang="en-US" sz="2200" dirty="0" smtClean="0">
                <a:latin typeface="Times New Roman"/>
                <a:cs typeface="Times New Roman"/>
              </a:rPr>
              <a:t>:</a:t>
            </a:r>
            <a:endParaRPr lang="en-US" sz="2200" dirty="0" smtClean="0">
              <a:latin typeface="Times New Roman"/>
              <a:cs typeface="Times New Roman"/>
            </a:endParaRP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857" y="2781300"/>
            <a:ext cx="7620000" cy="755257"/>
          </a:xfrm>
          <a:prstGeom prst="rect">
            <a:avLst/>
          </a:prstGeom>
        </p:spPr>
      </p:pic>
      <p:sp>
        <p:nvSpPr>
          <p:cNvPr id="32" name="Content Placeholder 2"/>
          <p:cNvSpPr txBox="1">
            <a:spLocks/>
          </p:cNvSpPr>
          <p:nvPr/>
        </p:nvSpPr>
        <p:spPr>
          <a:xfrm>
            <a:off x="754457" y="3950768"/>
            <a:ext cx="7800150" cy="532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 total log-likelihood for a sample of data (i.e. many 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) is:</a:t>
            </a:r>
            <a:endParaRPr lang="en-US" sz="2200" dirty="0" smtClean="0">
              <a:latin typeface="Times New Roman"/>
              <a:cs typeface="Times New Roman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74900" y="4813300"/>
            <a:ext cx="4064000" cy="1040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5234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2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559868"/>
            <a:ext cx="7800150" cy="532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Lets say we observe the sample:</a:t>
            </a:r>
            <a:endParaRPr lang="en-US" sz="2200" dirty="0" smtClean="0">
              <a:latin typeface="Times New Roman"/>
              <a:cs typeface="Times New Roman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111072" y="988199"/>
            <a:ext cx="16575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>
                <a:latin typeface="Times New Roman"/>
                <a:cs typeface="Times New Roman"/>
              </a:rPr>
              <a:t>X</a:t>
            </a:r>
            <a:r>
              <a:rPr lang="en-US" sz="2400" baseline="-25000" dirty="0" smtClean="0">
                <a:latin typeface="Times New Roman"/>
                <a:cs typeface="Times New Roman"/>
              </a:rPr>
              <a:t>1</a:t>
            </a:r>
            <a:r>
              <a:rPr lang="en-US" sz="2400" dirty="0" smtClean="0">
                <a:latin typeface="Times New Roman"/>
                <a:cs typeface="Times New Roman"/>
              </a:rPr>
              <a:t> = (1,1,1)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123772" y="1407299"/>
            <a:ext cx="16575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>
                <a:latin typeface="Times New Roman"/>
                <a:cs typeface="Times New Roman"/>
              </a:rPr>
              <a:t>X</a:t>
            </a:r>
            <a:r>
              <a:rPr lang="en-US" sz="2400" baseline="-25000" dirty="0" smtClean="0">
                <a:latin typeface="Times New Roman"/>
                <a:cs typeface="Times New Roman"/>
              </a:rPr>
              <a:t>2</a:t>
            </a:r>
            <a:r>
              <a:rPr lang="en-US" sz="2400" dirty="0" smtClean="0">
                <a:latin typeface="Times New Roman"/>
                <a:cs typeface="Times New Roman"/>
              </a:rPr>
              <a:t> = (1,2,1)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123772" y="1868964"/>
            <a:ext cx="16575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>
                <a:latin typeface="Times New Roman"/>
                <a:cs typeface="Times New Roman"/>
              </a:rPr>
              <a:t>X</a:t>
            </a:r>
            <a:r>
              <a:rPr lang="en-US" sz="2400" baseline="-25000" dirty="0" smtClean="0">
                <a:latin typeface="Times New Roman"/>
                <a:cs typeface="Times New Roman"/>
              </a:rPr>
              <a:t>3</a:t>
            </a:r>
            <a:r>
              <a:rPr lang="en-US" sz="2400" dirty="0" smtClean="0">
                <a:latin typeface="Times New Roman"/>
                <a:cs typeface="Times New Roman"/>
              </a:rPr>
              <a:t> = (1,1,1)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665557" y="2515668"/>
            <a:ext cx="7800150" cy="532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 energies of each sampled configuration are:</a:t>
            </a:r>
            <a:endParaRPr lang="en-US" sz="2200" dirty="0" smtClean="0">
              <a:latin typeface="Times New Roman"/>
              <a:cs typeface="Times New Roman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10" y="3213122"/>
            <a:ext cx="5829918" cy="3117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326" y="4568952"/>
            <a:ext cx="5881102" cy="31445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3010" y="3891023"/>
            <a:ext cx="3254966" cy="314449"/>
          </a:xfrm>
          <a:prstGeom prst="rect">
            <a:avLst/>
          </a:prstGeom>
        </p:spPr>
      </p:pic>
      <p:sp>
        <p:nvSpPr>
          <p:cNvPr id="15" name="Content Placeholder 2"/>
          <p:cNvSpPr txBox="1">
            <a:spLocks/>
          </p:cNvSpPr>
          <p:nvPr/>
        </p:nvSpPr>
        <p:spPr>
          <a:xfrm>
            <a:off x="665557" y="5220768"/>
            <a:ext cx="7800150" cy="532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Thus the total sample log-likelihood is:</a:t>
            </a:r>
            <a:endParaRPr lang="en-US" sz="2200" dirty="0" smtClean="0">
              <a:latin typeface="Times New Roman"/>
              <a:cs typeface="Times New Roman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000" y="5768211"/>
            <a:ext cx="8923848" cy="741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4191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500"/>
                            </p:stCondLst>
                            <p:childTnLst>
                              <p:par>
                                <p:cTn id="3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/>
      <p:bldP spid="10" grpId="0"/>
      <p:bldP spid="11" grpId="0"/>
      <p:bldP spid="15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/>
          <p:cNvSpPr txBox="1">
            <a:spLocks/>
          </p:cNvSpPr>
          <p:nvPr/>
        </p:nvSpPr>
        <p:spPr>
          <a:xfrm>
            <a:off x="665557" y="293168"/>
            <a:ext cx="7800150" cy="532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Thus the total sample log-likelihood is:</a:t>
            </a:r>
            <a:endParaRPr lang="en-US" sz="2200" dirty="0" smtClean="0">
              <a:latin typeface="Times New Roman"/>
              <a:cs typeface="Times New Roman"/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 flipH="1" flipV="1">
            <a:off x="1422400" y="1384300"/>
            <a:ext cx="2019300" cy="7493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 flipV="1">
            <a:off x="2273300" y="1384300"/>
            <a:ext cx="1168400" cy="7493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 flipV="1">
            <a:off x="3213100" y="1346868"/>
            <a:ext cx="241300" cy="786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3441700" y="1346868"/>
            <a:ext cx="660400" cy="786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V="1">
            <a:off x="3441700" y="1346868"/>
            <a:ext cx="1841866" cy="786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3441700" y="1346868"/>
            <a:ext cx="3022600" cy="786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787400" y="2146300"/>
            <a:ext cx="7848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MRF </a:t>
            </a:r>
            <a:r>
              <a:rPr lang="en-US" b="1" dirty="0" smtClean="0">
                <a:latin typeface="Times New Roman"/>
                <a:cs typeface="Times New Roman"/>
              </a:rPr>
              <a:t>sufficient statistics</a:t>
            </a:r>
            <a:r>
              <a:rPr lang="en-US" dirty="0" smtClean="0">
                <a:latin typeface="Times New Roman"/>
                <a:cs typeface="Times New Roman"/>
              </a:rPr>
              <a:t>: the number of times each parameter appears in the total log-likelihood</a:t>
            </a:r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27" name="Content Placeholder 2"/>
          <p:cNvSpPr txBox="1">
            <a:spLocks/>
          </p:cNvSpPr>
          <p:nvPr/>
        </p:nvSpPr>
        <p:spPr>
          <a:xfrm>
            <a:off x="774700" y="3150668"/>
            <a:ext cx="7569200" cy="8879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Having a sample of size N and a parameterized MRF model one can always compute the corresponding vector of sufficient statistics </a:t>
            </a:r>
            <a:r>
              <a:rPr lang="en-US" sz="2000" b="1" dirty="0" smtClean="0">
                <a:latin typeface="Times New Roman"/>
                <a:cs typeface="Times New Roman"/>
              </a:rPr>
              <a:t>s</a:t>
            </a:r>
            <a:endParaRPr lang="en-US" sz="2000" dirty="0" smtClean="0">
              <a:latin typeface="Times New Roman"/>
              <a:cs typeface="Times New Roman"/>
            </a:endParaRPr>
          </a:p>
        </p:txBody>
      </p:sp>
      <p:sp>
        <p:nvSpPr>
          <p:cNvPr id="29" name="Content Placeholder 2"/>
          <p:cNvSpPr txBox="1">
            <a:spLocks/>
          </p:cNvSpPr>
          <p:nvPr/>
        </p:nvSpPr>
        <p:spPr>
          <a:xfrm>
            <a:off x="1087007" y="4595264"/>
            <a:ext cx="6659993" cy="7260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Collecting together the parameters of the MRF into a vector</a:t>
            </a:r>
            <a:endParaRPr lang="en-US" sz="2000" dirty="0" smtClean="0">
              <a:latin typeface="Times New Roman"/>
              <a:cs typeface="Times New Roman"/>
            </a:endParaRP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9100" y="5126566"/>
            <a:ext cx="4259072" cy="354923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6201" y="4051300"/>
            <a:ext cx="2302910" cy="342987"/>
          </a:xfrm>
          <a:prstGeom prst="rect">
            <a:avLst/>
          </a:prstGeom>
        </p:spPr>
      </p:pic>
      <p:sp>
        <p:nvSpPr>
          <p:cNvPr id="33" name="Rectangle 32"/>
          <p:cNvSpPr/>
          <p:nvPr/>
        </p:nvSpPr>
        <p:spPr>
          <a:xfrm>
            <a:off x="5283566" y="4036377"/>
            <a:ext cx="162361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latin typeface="Times New Roman"/>
                <a:cs typeface="Times New Roman"/>
              </a:rPr>
              <a:t>f</a:t>
            </a:r>
            <a:r>
              <a:rPr lang="en-US" sz="2000" dirty="0" smtClean="0">
                <a:latin typeface="Times New Roman"/>
                <a:cs typeface="Times New Roman"/>
              </a:rPr>
              <a:t>or this model </a:t>
            </a:r>
            <a:endParaRPr lang="en-US" sz="2000" dirty="0"/>
          </a:p>
        </p:txBody>
      </p:sp>
      <p:sp>
        <p:nvSpPr>
          <p:cNvPr id="34" name="Rectangle 33"/>
          <p:cNvSpPr/>
          <p:nvPr/>
        </p:nvSpPr>
        <p:spPr>
          <a:xfrm>
            <a:off x="1545607" y="5758934"/>
            <a:ext cx="464742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latin typeface="Times New Roman"/>
                <a:cs typeface="Times New Roman"/>
              </a:rPr>
              <a:t>we can represent the total log-likelihood </a:t>
            </a:r>
            <a:r>
              <a:rPr lang="en-US" sz="2000" dirty="0" smtClean="0">
                <a:latin typeface="Times New Roman"/>
                <a:cs typeface="Times New Roman"/>
              </a:rPr>
              <a:t>as:  </a:t>
            </a:r>
            <a:endParaRPr lang="en-US" sz="2000" dirty="0"/>
          </a:p>
        </p:txBody>
      </p:sp>
      <p:sp>
        <p:nvSpPr>
          <p:cNvPr id="35" name="Rectangle 34"/>
          <p:cNvSpPr/>
          <p:nvPr/>
        </p:nvSpPr>
        <p:spPr>
          <a:xfrm>
            <a:off x="6148789" y="5132179"/>
            <a:ext cx="162361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latin typeface="Times New Roman"/>
                <a:cs typeface="Times New Roman"/>
              </a:rPr>
              <a:t>f</a:t>
            </a:r>
            <a:r>
              <a:rPr lang="en-US" sz="2000" dirty="0" smtClean="0">
                <a:latin typeface="Times New Roman"/>
                <a:cs typeface="Times New Roman"/>
              </a:rPr>
              <a:t>or this model </a:t>
            </a:r>
            <a:endParaRPr lang="en-US" sz="2000" dirty="0"/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 rotWithShape="1">
          <a:blip r:embed="rId2"/>
          <a:srcRect r="94710"/>
          <a:stretch/>
        </p:blipFill>
        <p:spPr>
          <a:xfrm>
            <a:off x="7708900" y="4615163"/>
            <a:ext cx="225296" cy="354923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500" y="1003300"/>
            <a:ext cx="8264200" cy="343568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81300" y="6311444"/>
            <a:ext cx="3919733" cy="435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9061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  <p:bldP spid="29" grpId="0"/>
      <p:bldP spid="33" grpId="0"/>
      <p:bldP spid="34" grpId="0"/>
      <p:bldP spid="35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/>
          <p:cNvSpPr txBox="1">
            <a:spLocks/>
          </p:cNvSpPr>
          <p:nvPr/>
        </p:nvSpPr>
        <p:spPr>
          <a:xfrm>
            <a:off x="665557" y="293168"/>
            <a:ext cx="7800150" cy="532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Under MLE we find the       that maximizes     :</a:t>
            </a:r>
            <a:endParaRPr lang="en-US" sz="2200" dirty="0" smtClean="0">
              <a:latin typeface="Times New Roman"/>
              <a:cs typeface="Times New Roman"/>
            </a:endParaRPr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2"/>
          <a:srcRect l="9072" r="84124"/>
          <a:stretch/>
        </p:blipFill>
        <p:spPr>
          <a:xfrm>
            <a:off x="3898901" y="280468"/>
            <a:ext cx="266700" cy="435526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2"/>
          <a:srcRect r="92872"/>
          <a:stretch/>
        </p:blipFill>
        <p:spPr>
          <a:xfrm>
            <a:off x="6057901" y="267768"/>
            <a:ext cx="279400" cy="43552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0408" y="965200"/>
            <a:ext cx="2353862" cy="519684"/>
          </a:xfrm>
          <a:prstGeom prst="rect">
            <a:avLst/>
          </a:prstGeom>
        </p:spPr>
      </p:pic>
      <p:sp>
        <p:nvSpPr>
          <p:cNvPr id="22" name="Content Placeholder 2"/>
          <p:cNvSpPr txBox="1">
            <a:spLocks/>
          </p:cNvSpPr>
          <p:nvPr/>
        </p:nvSpPr>
        <p:spPr>
          <a:xfrm>
            <a:off x="1071957" y="1855268"/>
            <a:ext cx="7800150" cy="104258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The problem is we don’t know </a:t>
            </a:r>
            <a:r>
              <a:rPr lang="en-US" sz="2000" i="1" dirty="0" smtClean="0">
                <a:latin typeface="Times New Roman"/>
                <a:cs typeface="Times New Roman"/>
              </a:rPr>
              <a:t>Z</a:t>
            </a:r>
            <a:r>
              <a:rPr lang="en-US" sz="2000" dirty="0" smtClean="0">
                <a:latin typeface="Times New Roman"/>
                <a:cs typeface="Times New Roman"/>
              </a:rPr>
              <a:t> when we start the calculation…</a:t>
            </a:r>
          </a:p>
          <a:p>
            <a:pPr lvl="1">
              <a:buFont typeface="Arial"/>
              <a:buChar char="•"/>
            </a:pPr>
            <a:r>
              <a:rPr lang="en-US" sz="2000" dirty="0" smtClean="0">
                <a:latin typeface="Times New Roman"/>
                <a:cs typeface="Times New Roman"/>
              </a:rPr>
              <a:t>We can solve the problem iteratively by re-computing </a:t>
            </a:r>
            <a:r>
              <a:rPr lang="en-US" sz="2000" i="1" dirty="0" smtClean="0">
                <a:latin typeface="Times New Roman"/>
                <a:cs typeface="Times New Roman"/>
              </a:rPr>
              <a:t>Z</a:t>
            </a:r>
            <a:r>
              <a:rPr lang="en-US" sz="2000" dirty="0" smtClean="0">
                <a:latin typeface="Times New Roman"/>
                <a:cs typeface="Times New Roman"/>
              </a:rPr>
              <a:t> after each time we adjust     to the process of reaching </a:t>
            </a:r>
            <a:endParaRPr lang="en-US" sz="2000" dirty="0" smtClean="0">
              <a:latin typeface="Times New Roman"/>
              <a:cs typeface="Times New Roman"/>
            </a:endParaRP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2"/>
          <a:srcRect l="9072" r="84124"/>
          <a:stretch/>
        </p:blipFill>
        <p:spPr>
          <a:xfrm>
            <a:off x="3441713" y="2553768"/>
            <a:ext cx="210708" cy="34408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8108" y="2604569"/>
            <a:ext cx="748932" cy="218439"/>
          </a:xfrm>
          <a:prstGeom prst="rect">
            <a:avLst/>
          </a:prstGeom>
        </p:spPr>
      </p:pic>
      <p:sp>
        <p:nvSpPr>
          <p:cNvPr id="30" name="Content Placeholder 2"/>
          <p:cNvSpPr txBox="1">
            <a:spLocks/>
          </p:cNvSpPr>
          <p:nvPr/>
        </p:nvSpPr>
        <p:spPr>
          <a:xfrm>
            <a:off x="1070409" y="3187844"/>
            <a:ext cx="7800150" cy="104258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i="1" dirty="0" smtClean="0">
                <a:latin typeface="Times New Roman"/>
                <a:cs typeface="Times New Roman"/>
              </a:rPr>
              <a:t>Z</a:t>
            </a:r>
            <a:r>
              <a:rPr lang="en-US" sz="2000" dirty="0" smtClean="0">
                <a:latin typeface="Times New Roman"/>
                <a:cs typeface="Times New Roman"/>
              </a:rPr>
              <a:t> is prohibitive to re-compute for large networks, but we’ll use this method anyway.</a:t>
            </a:r>
          </a:p>
          <a:p>
            <a:pPr lvl="1">
              <a:buFont typeface="Arial"/>
              <a:buChar char="•"/>
            </a:pPr>
            <a:r>
              <a:rPr lang="en-US" sz="2000" dirty="0" smtClean="0">
                <a:latin typeface="Times New Roman"/>
                <a:cs typeface="Times New Roman"/>
              </a:rPr>
              <a:t>We need to be careful not to let let the networks get too big…</a:t>
            </a:r>
            <a:endParaRPr lang="en-US" sz="2000" dirty="0" smtClean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4505722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293167"/>
            <a:ext cx="7800150" cy="125898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In another approach to estimate the parameters, consider observing the state of all nodes in a configuration except for one, </a:t>
            </a:r>
            <a:r>
              <a:rPr lang="en-US" sz="2200" i="1" dirty="0" smtClean="0">
                <a:latin typeface="Times New Roman"/>
                <a:cs typeface="Times New Roman"/>
              </a:rPr>
              <a:t>X</a:t>
            </a:r>
            <a:r>
              <a:rPr lang="en-US" sz="22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.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343850" y="1331008"/>
            <a:ext cx="7121857" cy="5803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The probability of </a:t>
            </a:r>
            <a:r>
              <a:rPr lang="en-US" sz="2000" i="1" dirty="0" smtClean="0">
                <a:latin typeface="Times New Roman"/>
                <a:cs typeface="Times New Roman"/>
              </a:rPr>
              <a:t>X</a:t>
            </a:r>
            <a:r>
              <a:rPr lang="en-US" sz="20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000" dirty="0">
                <a:latin typeface="Times New Roman"/>
                <a:cs typeface="Times New Roman"/>
              </a:rPr>
              <a:t> </a:t>
            </a:r>
            <a:r>
              <a:rPr lang="en-US" sz="2000" dirty="0" smtClean="0">
                <a:latin typeface="Times New Roman"/>
                <a:cs typeface="Times New Roman"/>
              </a:rPr>
              <a:t>is:</a:t>
            </a:r>
            <a:endParaRPr lang="en-US" sz="2000" dirty="0" smtClean="0">
              <a:latin typeface="Times New Roman"/>
              <a:cs typeface="Times New Roman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1248" y="1900941"/>
            <a:ext cx="6822112" cy="340690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1342302" y="2394195"/>
            <a:ext cx="7121857" cy="79988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That is, this is the probability of </a:t>
            </a:r>
            <a:r>
              <a:rPr lang="en-US" sz="2000" i="1" dirty="0" smtClean="0">
                <a:latin typeface="Times New Roman"/>
                <a:cs typeface="Times New Roman"/>
              </a:rPr>
              <a:t>X</a:t>
            </a:r>
            <a:r>
              <a:rPr lang="en-US" sz="20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000" dirty="0">
                <a:latin typeface="Times New Roman"/>
                <a:cs typeface="Times New Roman"/>
              </a:rPr>
              <a:t> </a:t>
            </a:r>
            <a:r>
              <a:rPr lang="en-US" sz="2000" dirty="0" smtClean="0">
                <a:latin typeface="Times New Roman"/>
                <a:cs typeface="Times New Roman"/>
              </a:rPr>
              <a:t>conditioned on the state of all the other nodes</a:t>
            </a:r>
            <a:endParaRPr lang="en-US" sz="2000" dirty="0" smtClean="0">
              <a:latin typeface="Times New Roman"/>
              <a:cs typeface="Times New Roman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2510" y="3744451"/>
            <a:ext cx="5584741" cy="367192"/>
          </a:xfrm>
          <a:prstGeom prst="rect">
            <a:avLst/>
          </a:prstGeom>
        </p:spPr>
      </p:pic>
      <p:sp>
        <p:nvSpPr>
          <p:cNvPr id="10" name="Content Placeholder 2"/>
          <p:cNvSpPr txBox="1">
            <a:spLocks/>
          </p:cNvSpPr>
          <p:nvPr/>
        </p:nvSpPr>
        <p:spPr>
          <a:xfrm>
            <a:off x="664004" y="3138479"/>
            <a:ext cx="7800150" cy="5112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Within the MRF model this conditional is proportional to: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47975" y="4379825"/>
            <a:ext cx="6812406" cy="348700"/>
          </a:xfrm>
          <a:prstGeom prst="rect">
            <a:avLst/>
          </a:prstGeom>
        </p:spPr>
      </p:pic>
      <p:sp>
        <p:nvSpPr>
          <p:cNvPr id="12" name="Content Placeholder 2"/>
          <p:cNvSpPr txBox="1">
            <a:spLocks/>
          </p:cNvSpPr>
          <p:nvPr/>
        </p:nvSpPr>
        <p:spPr>
          <a:xfrm>
            <a:off x="664004" y="4281381"/>
            <a:ext cx="1425090" cy="5112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With:</a:t>
            </a:r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1022706" y="5649119"/>
            <a:ext cx="5622807" cy="5112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dirty="0">
                <a:latin typeface="Times New Roman"/>
                <a:cs typeface="Times New Roman"/>
              </a:rPr>
              <a:t>w</a:t>
            </a:r>
            <a:r>
              <a:rPr lang="en-US" sz="2200" dirty="0" smtClean="0">
                <a:latin typeface="Times New Roman"/>
                <a:cs typeface="Times New Roman"/>
              </a:rPr>
              <a:t>e can express this conditional as:</a:t>
            </a:r>
            <a:endParaRPr lang="en-US" sz="2200" dirty="0" smtClean="0">
              <a:latin typeface="Times New Roman"/>
              <a:cs typeface="Times New Roman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52541" y="6134747"/>
            <a:ext cx="4391302" cy="65418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69881" y="4877571"/>
            <a:ext cx="6083095" cy="784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2001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293167"/>
            <a:ext cx="7800150" cy="5791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This is logistic function on an binary random variable: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412" y="1149887"/>
            <a:ext cx="7864290" cy="703179"/>
          </a:xfrm>
          <a:prstGeom prst="rect">
            <a:avLst/>
          </a:prstGeom>
        </p:spPr>
      </p:pic>
      <p:sp>
        <p:nvSpPr>
          <p:cNvPr id="17" name="Content Placeholder 2"/>
          <p:cNvSpPr txBox="1">
            <a:spLocks/>
          </p:cNvSpPr>
          <p:nvPr/>
        </p:nvSpPr>
        <p:spPr>
          <a:xfrm>
            <a:off x="601412" y="2395374"/>
            <a:ext cx="7800150" cy="117072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 likelihood of the MRF for an observation of a particular configuration can be a approximated as a product of these logistic representations: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7330" y="3501952"/>
            <a:ext cx="3702386" cy="92789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327330" y="4475782"/>
            <a:ext cx="46022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Called a </a:t>
            </a:r>
            <a:r>
              <a:rPr lang="en-US" b="1" dirty="0" smtClean="0">
                <a:latin typeface="Times New Roman"/>
                <a:cs typeface="Times New Roman"/>
              </a:rPr>
              <a:t>pseudo-likelihood</a:t>
            </a:r>
            <a:r>
              <a:rPr lang="en-US" dirty="0" smtClean="0">
                <a:latin typeface="Times New Roman"/>
                <a:cs typeface="Times New Roman"/>
              </a:rPr>
              <a:t> for configuration </a:t>
            </a:r>
            <a:r>
              <a:rPr lang="en-US" b="1" dirty="0" smtClean="0">
                <a:latin typeface="Times New Roman"/>
                <a:cs typeface="Times New Roman"/>
              </a:rPr>
              <a:t>X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1409294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764839"/>
            <a:ext cx="8343619" cy="1108003"/>
          </a:xfrm>
        </p:spPr>
        <p:txBody>
          <a:bodyPr>
            <a:normAutofit/>
          </a:bodyPr>
          <a:lstStyle/>
          <a:p>
            <a:r>
              <a:rPr lang="en-US" sz="2400" dirty="0" smtClean="0">
                <a:latin typeface="Times New Roman"/>
                <a:cs typeface="Times New Roman"/>
              </a:rPr>
              <a:t>It will be convenient to actually parameterize the probability distribution in terms of the </a:t>
            </a:r>
            <a:r>
              <a:rPr lang="en-US" sz="2400" dirty="0">
                <a:latin typeface="Times New Roman"/>
                <a:cs typeface="Times New Roman"/>
              </a:rPr>
              <a:t>l</a:t>
            </a:r>
            <a:r>
              <a:rPr lang="en-US" sz="2400" dirty="0" smtClean="0">
                <a:latin typeface="Times New Roman"/>
                <a:cs typeface="Times New Roman"/>
              </a:rPr>
              <a:t>ogarithms of the potentials: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7470" y="1872842"/>
            <a:ext cx="4797635" cy="391223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731256" y="2552790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>
                <a:latin typeface="Times New Roman"/>
                <a:cs typeface="Times New Roman"/>
              </a:rPr>
              <a:t>M</a:t>
            </a:r>
            <a:r>
              <a:rPr lang="en-US" sz="2200" dirty="0" smtClean="0">
                <a:latin typeface="Times New Roman"/>
                <a:cs typeface="Times New Roman"/>
              </a:rPr>
              <a:t>aking an analogy with physics, log potentials are like energies associated with particles in a many-body system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1153068" y="3489515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i="1" dirty="0" err="1" smtClean="0">
                <a:latin typeface="Symbol" charset="2"/>
                <a:cs typeface="Symbol" charset="2"/>
              </a:rPr>
              <a:t>y</a:t>
            </a:r>
            <a:r>
              <a:rPr lang="en-US" sz="2200" i="1" baseline="-25000" dirty="0" err="1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: Energies of the particle at node </a:t>
            </a:r>
            <a:r>
              <a:rPr lang="en-US" sz="2200" i="1" dirty="0" err="1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 to be in it’s various possible states. 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1536390" y="4347455"/>
            <a:ext cx="7123308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In the </a:t>
            </a:r>
            <a:r>
              <a:rPr lang="en-US" sz="2000" dirty="0" err="1" smtClean="0">
                <a:latin typeface="Times New Roman"/>
                <a:cs typeface="Times New Roman"/>
              </a:rPr>
              <a:t>Ising</a:t>
            </a:r>
            <a:r>
              <a:rPr lang="en-US" sz="2000" dirty="0" smtClean="0">
                <a:latin typeface="Times New Roman"/>
                <a:cs typeface="Times New Roman"/>
              </a:rPr>
              <a:t> model of a magnet, the particle is an electron and it’s possible states are +1 (“spin up”) and -1 (“spin down”) so: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6390" y="5375936"/>
            <a:ext cx="6170837" cy="27442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9219" y="5963922"/>
            <a:ext cx="6377662" cy="269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6593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0434" y="353405"/>
            <a:ext cx="2708944" cy="68887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849" y="1342031"/>
            <a:ext cx="6760979" cy="81003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2916" y="2560717"/>
            <a:ext cx="6042545" cy="84295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76371" y="3820929"/>
            <a:ext cx="3571382" cy="87282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37883" y="5038968"/>
            <a:ext cx="5144502" cy="78845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34573" y="6004766"/>
            <a:ext cx="6388933" cy="814750"/>
          </a:xfrm>
          <a:prstGeom prst="rect">
            <a:avLst/>
          </a:prstGeom>
        </p:spPr>
      </p:pic>
      <p:sp>
        <p:nvSpPr>
          <p:cNvPr id="10" name="Left Brace 9"/>
          <p:cNvSpPr/>
          <p:nvPr/>
        </p:nvSpPr>
        <p:spPr>
          <a:xfrm rot="16200000">
            <a:off x="1763018" y="2615665"/>
            <a:ext cx="564485" cy="1576007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2039840" y="3673083"/>
            <a:ext cx="0" cy="243289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348153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4" y="2999952"/>
            <a:ext cx="6133910" cy="737964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843605" y="2293942"/>
            <a:ext cx="7800150" cy="5791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>
                <a:latin typeface="Times New Roman"/>
                <a:cs typeface="Times New Roman"/>
              </a:rPr>
              <a:t>T</a:t>
            </a:r>
            <a:r>
              <a:rPr lang="en-US" sz="2200" dirty="0" smtClean="0">
                <a:latin typeface="Times New Roman"/>
                <a:cs typeface="Times New Roman"/>
              </a:rPr>
              <a:t>aking the log: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641319" y="444019"/>
            <a:ext cx="7800150" cy="117072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 total likelihood for a sample of configurations (</a:t>
            </a:r>
            <a:r>
              <a:rPr lang="en-US" sz="2200" i="1" dirty="0" smtClean="0">
                <a:latin typeface="Times New Roman"/>
                <a:cs typeface="Times New Roman"/>
              </a:rPr>
              <a:t>N</a:t>
            </a:r>
            <a:r>
              <a:rPr lang="en-US" sz="2200" dirty="0" smtClean="0">
                <a:latin typeface="Times New Roman"/>
                <a:cs typeface="Times New Roman"/>
              </a:rPr>
              <a:t> of them) is then approximately: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4146" y="1396164"/>
            <a:ext cx="4542688" cy="70144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66975" y="4077403"/>
            <a:ext cx="4578145" cy="743693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15786" y="5093859"/>
            <a:ext cx="7022790" cy="68786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80" y="5947312"/>
            <a:ext cx="7903548" cy="699135"/>
          </a:xfrm>
          <a:prstGeom prst="rect">
            <a:avLst/>
          </a:prstGeom>
        </p:spPr>
      </p:pic>
      <p:sp>
        <p:nvSpPr>
          <p:cNvPr id="14" name="Left Brace 13"/>
          <p:cNvSpPr/>
          <p:nvPr/>
        </p:nvSpPr>
        <p:spPr>
          <a:xfrm rot="16200000">
            <a:off x="842516" y="2830930"/>
            <a:ext cx="449021" cy="2117289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1064823" y="4114086"/>
            <a:ext cx="12829" cy="196623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904635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633" y="5515912"/>
            <a:ext cx="9044367" cy="8000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3998" y="3449494"/>
            <a:ext cx="5714045" cy="82327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5749" y="1642091"/>
            <a:ext cx="6063415" cy="377958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282102" y="277260"/>
            <a:ext cx="7800150" cy="5565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latin typeface="Times New Roman"/>
                <a:cs typeface="Times New Roman"/>
              </a:rPr>
              <a:t>Summary: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652595" y="997497"/>
            <a:ext cx="6942278" cy="5565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Total log-likelihood for sample: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652595" y="2892954"/>
            <a:ext cx="6942278" cy="5565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Pseudo log-likelihood for a configuration:</a:t>
            </a: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804995" y="4959372"/>
            <a:ext cx="6942278" cy="5565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Total pseudo log-likelihood for sample:</a:t>
            </a:r>
          </a:p>
        </p:txBody>
      </p:sp>
    </p:spTree>
    <p:extLst>
      <p:ext uri="{BB962C8B-B14F-4D97-AF65-F5344CB8AC3E}">
        <p14:creationId xmlns:p14="http://schemas.microsoft.com/office/powerpoint/2010/main" val="265998125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055" y="594130"/>
            <a:ext cx="6822112" cy="34069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967" y="3161568"/>
            <a:ext cx="4882342" cy="7273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5055" y="1494739"/>
            <a:ext cx="6001963" cy="39462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5055" y="2393913"/>
            <a:ext cx="7169690" cy="36698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5055" y="4301669"/>
            <a:ext cx="7738503" cy="99736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74300" y="5682727"/>
            <a:ext cx="4224343" cy="96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5549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6142" y="1616288"/>
            <a:ext cx="5369965" cy="79997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16" y="3009900"/>
            <a:ext cx="9041734" cy="80845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6142" y="4532257"/>
            <a:ext cx="5154837" cy="405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1257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0910" y="635423"/>
            <a:ext cx="5164216" cy="85599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6526" y="3321073"/>
            <a:ext cx="6600326" cy="89379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051" y="2260425"/>
            <a:ext cx="7027854" cy="39638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4009" y="4683371"/>
            <a:ext cx="7063863" cy="94127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870522" y="6218008"/>
            <a:ext cx="21099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??????????????????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80875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69" y="2505570"/>
            <a:ext cx="9002136" cy="74244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629" y="3819560"/>
            <a:ext cx="7297113" cy="75869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4388" y="4994773"/>
            <a:ext cx="2618317" cy="89574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1016" y="6348043"/>
            <a:ext cx="8708456" cy="36565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1016" y="1433974"/>
            <a:ext cx="8175033" cy="67273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242" y="594129"/>
            <a:ext cx="8777794" cy="438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9003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8400" y="793105"/>
            <a:ext cx="6807200" cy="482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136900"/>
            <a:ext cx="9144000" cy="568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3175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640206" y="526994"/>
            <a:ext cx="1029382" cy="1026200"/>
            <a:chOff x="2902001" y="1543207"/>
            <a:chExt cx="1029382" cy="1026200"/>
          </a:xfrm>
        </p:grpSpPr>
        <p:sp>
          <p:nvSpPr>
            <p:cNvPr id="5" name="Oval 4"/>
            <p:cNvSpPr/>
            <p:nvPr/>
          </p:nvSpPr>
          <p:spPr>
            <a:xfrm>
              <a:off x="2902001" y="1655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3018627" y="15432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B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2763443" y="2154757"/>
            <a:ext cx="1009088" cy="1015663"/>
            <a:chOff x="2101901" y="3092607"/>
            <a:chExt cx="1009088" cy="1015663"/>
          </a:xfrm>
        </p:grpSpPr>
        <p:sp>
          <p:nvSpPr>
            <p:cNvPr id="8" name="Oval 7"/>
            <p:cNvSpPr/>
            <p:nvPr/>
          </p:nvSpPr>
          <p:spPr>
            <a:xfrm>
              <a:off x="2101901" y="3179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155027" y="3092607"/>
              <a:ext cx="95596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C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380843" y="2131722"/>
            <a:ext cx="1029382" cy="1026200"/>
            <a:chOff x="2228901" y="1428907"/>
            <a:chExt cx="1029382" cy="1026200"/>
          </a:xfrm>
        </p:grpSpPr>
        <p:sp>
          <p:nvSpPr>
            <p:cNvPr id="11" name="Oval 10"/>
            <p:cNvSpPr/>
            <p:nvPr/>
          </p:nvSpPr>
          <p:spPr>
            <a:xfrm>
              <a:off x="2228901" y="15407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345527" y="14289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A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cxnSp>
        <p:nvCxnSpPr>
          <p:cNvPr id="13" name="Straight Connector 12"/>
          <p:cNvCxnSpPr>
            <a:endCxn id="8" idx="2"/>
          </p:cNvCxnSpPr>
          <p:nvPr/>
        </p:nvCxnSpPr>
        <p:spPr>
          <a:xfrm flipV="1">
            <a:off x="1295243" y="2698357"/>
            <a:ext cx="14682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cxnSpLocks noChangeAspect="1"/>
          </p:cNvCxnSpPr>
          <p:nvPr/>
        </p:nvCxnSpPr>
        <p:spPr>
          <a:xfrm flipV="1">
            <a:off x="986915" y="1295666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6" name="Group 15"/>
          <p:cNvGrpSpPr/>
          <p:nvPr/>
        </p:nvGrpSpPr>
        <p:grpSpPr>
          <a:xfrm>
            <a:off x="6593206" y="503959"/>
            <a:ext cx="1029382" cy="1026200"/>
            <a:chOff x="2902001" y="1543207"/>
            <a:chExt cx="1029382" cy="1026200"/>
          </a:xfrm>
        </p:grpSpPr>
        <p:sp>
          <p:nvSpPr>
            <p:cNvPr id="17" name="Oval 16"/>
            <p:cNvSpPr/>
            <p:nvPr/>
          </p:nvSpPr>
          <p:spPr>
            <a:xfrm>
              <a:off x="2902001" y="1655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3018627" y="15432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B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7716443" y="2131722"/>
            <a:ext cx="1009088" cy="1015663"/>
            <a:chOff x="2101901" y="3092607"/>
            <a:chExt cx="1009088" cy="1015663"/>
          </a:xfrm>
        </p:grpSpPr>
        <p:sp>
          <p:nvSpPr>
            <p:cNvPr id="20" name="Oval 19"/>
            <p:cNvSpPr/>
            <p:nvPr/>
          </p:nvSpPr>
          <p:spPr>
            <a:xfrm>
              <a:off x="2101901" y="3179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155027" y="3092607"/>
              <a:ext cx="95596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C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5333843" y="2108687"/>
            <a:ext cx="1029382" cy="1026200"/>
            <a:chOff x="2228901" y="1428907"/>
            <a:chExt cx="1029382" cy="1026200"/>
          </a:xfrm>
        </p:grpSpPr>
        <p:sp>
          <p:nvSpPr>
            <p:cNvPr id="23" name="Oval 22"/>
            <p:cNvSpPr/>
            <p:nvPr/>
          </p:nvSpPr>
          <p:spPr>
            <a:xfrm>
              <a:off x="2228901" y="15407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2345527" y="14289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A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cxnSp>
        <p:nvCxnSpPr>
          <p:cNvPr id="26" name="Straight Connector 25"/>
          <p:cNvCxnSpPr>
            <a:cxnSpLocks noChangeAspect="1"/>
          </p:cNvCxnSpPr>
          <p:nvPr/>
        </p:nvCxnSpPr>
        <p:spPr>
          <a:xfrm flipH="1" flipV="1">
            <a:off x="7482206" y="1245707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cxnSpLocks noChangeAspect="1"/>
          </p:cNvCxnSpPr>
          <p:nvPr/>
        </p:nvCxnSpPr>
        <p:spPr>
          <a:xfrm flipV="1">
            <a:off x="5939915" y="1272631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8" name="Group 27"/>
          <p:cNvGrpSpPr/>
          <p:nvPr/>
        </p:nvGrpSpPr>
        <p:grpSpPr>
          <a:xfrm>
            <a:off x="3967682" y="3841694"/>
            <a:ext cx="1029382" cy="1026200"/>
            <a:chOff x="2902001" y="1543207"/>
            <a:chExt cx="1029382" cy="1026200"/>
          </a:xfrm>
        </p:grpSpPr>
        <p:sp>
          <p:nvSpPr>
            <p:cNvPr id="29" name="Oval 28"/>
            <p:cNvSpPr/>
            <p:nvPr/>
          </p:nvSpPr>
          <p:spPr>
            <a:xfrm>
              <a:off x="2902001" y="1655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3018627" y="15432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B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5090919" y="5469457"/>
            <a:ext cx="1009088" cy="1015663"/>
            <a:chOff x="2101901" y="3092607"/>
            <a:chExt cx="1009088" cy="1015663"/>
          </a:xfrm>
        </p:grpSpPr>
        <p:sp>
          <p:nvSpPr>
            <p:cNvPr id="32" name="Oval 31"/>
            <p:cNvSpPr/>
            <p:nvPr/>
          </p:nvSpPr>
          <p:spPr>
            <a:xfrm>
              <a:off x="2101901" y="3179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2155027" y="3092607"/>
              <a:ext cx="95596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C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2708319" y="5446422"/>
            <a:ext cx="1029382" cy="1026200"/>
            <a:chOff x="2228901" y="1428907"/>
            <a:chExt cx="1029382" cy="1026200"/>
          </a:xfrm>
        </p:grpSpPr>
        <p:sp>
          <p:nvSpPr>
            <p:cNvPr id="35" name="Oval 34"/>
            <p:cNvSpPr/>
            <p:nvPr/>
          </p:nvSpPr>
          <p:spPr>
            <a:xfrm>
              <a:off x="2228901" y="15407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2345527" y="14289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A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cxnSp>
        <p:nvCxnSpPr>
          <p:cNvPr id="37" name="Straight Connector 36"/>
          <p:cNvCxnSpPr>
            <a:endCxn id="32" idx="2"/>
          </p:cNvCxnSpPr>
          <p:nvPr/>
        </p:nvCxnSpPr>
        <p:spPr>
          <a:xfrm flipV="1">
            <a:off x="3622719" y="6013057"/>
            <a:ext cx="14682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cxnSpLocks noChangeAspect="1"/>
          </p:cNvCxnSpPr>
          <p:nvPr/>
        </p:nvCxnSpPr>
        <p:spPr>
          <a:xfrm flipH="1" flipV="1">
            <a:off x="4856682" y="4583442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62316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4167506" y="2121185"/>
            <a:ext cx="1029382" cy="1026200"/>
            <a:chOff x="2902001" y="1543207"/>
            <a:chExt cx="1029382" cy="1026200"/>
          </a:xfrm>
        </p:grpSpPr>
        <p:sp>
          <p:nvSpPr>
            <p:cNvPr id="5" name="Oval 4"/>
            <p:cNvSpPr/>
            <p:nvPr/>
          </p:nvSpPr>
          <p:spPr>
            <a:xfrm>
              <a:off x="2902001" y="1655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3018627" y="15432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B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5290743" y="3748948"/>
            <a:ext cx="1009088" cy="1015663"/>
            <a:chOff x="2101901" y="3092607"/>
            <a:chExt cx="1009088" cy="1015663"/>
          </a:xfrm>
        </p:grpSpPr>
        <p:sp>
          <p:nvSpPr>
            <p:cNvPr id="8" name="Oval 7"/>
            <p:cNvSpPr/>
            <p:nvPr/>
          </p:nvSpPr>
          <p:spPr>
            <a:xfrm>
              <a:off x="2101901" y="3179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155027" y="3092607"/>
              <a:ext cx="95596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C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2908143" y="3725913"/>
            <a:ext cx="1029382" cy="1026200"/>
            <a:chOff x="2228901" y="1428907"/>
            <a:chExt cx="1029382" cy="1026200"/>
          </a:xfrm>
        </p:grpSpPr>
        <p:sp>
          <p:nvSpPr>
            <p:cNvPr id="11" name="Oval 10"/>
            <p:cNvSpPr/>
            <p:nvPr/>
          </p:nvSpPr>
          <p:spPr>
            <a:xfrm>
              <a:off x="2228901" y="15407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345527" y="14289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A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cxnSp>
        <p:nvCxnSpPr>
          <p:cNvPr id="13" name="Straight Connector 12"/>
          <p:cNvCxnSpPr>
            <a:endCxn id="8" idx="2"/>
          </p:cNvCxnSpPr>
          <p:nvPr/>
        </p:nvCxnSpPr>
        <p:spPr>
          <a:xfrm flipV="1">
            <a:off x="3822543" y="4292548"/>
            <a:ext cx="14682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cxnSpLocks noChangeAspect="1"/>
          </p:cNvCxnSpPr>
          <p:nvPr/>
        </p:nvCxnSpPr>
        <p:spPr>
          <a:xfrm flipV="1">
            <a:off x="3514215" y="2889857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9" name="Picture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7630" y="1597052"/>
            <a:ext cx="1074000" cy="566291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0617" y="3063452"/>
            <a:ext cx="1842588" cy="496300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45502" y="4772006"/>
            <a:ext cx="1720693" cy="466356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78000" y="4410906"/>
            <a:ext cx="1041400" cy="559270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16823" y="4475562"/>
            <a:ext cx="1006709" cy="53404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181100" y="762000"/>
            <a:ext cx="2848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Logistic regression for A????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02983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>
                <a:latin typeface="Times New Roman"/>
                <a:cs typeface="Times New Roman"/>
              </a:rPr>
              <a:t>M</a:t>
            </a:r>
            <a:r>
              <a:rPr lang="en-US" sz="2200" dirty="0" smtClean="0">
                <a:latin typeface="Times New Roman"/>
                <a:cs typeface="Times New Roman"/>
              </a:rPr>
              <a:t>aking an analogy with physics, log potentials are like energies associated with particles in a many-body system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1153068" y="1411379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i="1" dirty="0" err="1" smtClean="0">
                <a:latin typeface="Symbol" charset="2"/>
                <a:cs typeface="Symbol" charset="2"/>
              </a:rPr>
              <a:t>y</a:t>
            </a:r>
            <a:r>
              <a:rPr lang="en-US" sz="2200" i="1" baseline="-25000" dirty="0" err="1" smtClean="0">
                <a:latin typeface="Times New Roman"/>
                <a:cs typeface="Times New Roman"/>
              </a:rPr>
              <a:t>ij</a:t>
            </a:r>
            <a:r>
              <a:rPr lang="en-US" sz="2200" dirty="0" smtClean="0">
                <a:latin typeface="Times New Roman"/>
                <a:cs typeface="Times New Roman"/>
              </a:rPr>
              <a:t>: Energies between particles at node </a:t>
            </a:r>
            <a:r>
              <a:rPr lang="en-US" sz="2200" i="1" dirty="0" err="1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 and </a:t>
            </a:r>
            <a:r>
              <a:rPr lang="en-US" sz="2200" i="1" dirty="0" smtClean="0">
                <a:latin typeface="Times New Roman"/>
                <a:cs typeface="Times New Roman"/>
              </a:rPr>
              <a:t>j</a:t>
            </a:r>
            <a:r>
              <a:rPr lang="en-US" sz="2200" dirty="0" smtClean="0">
                <a:latin typeface="Times New Roman"/>
                <a:cs typeface="Times New Roman"/>
              </a:rPr>
              <a:t> which directly feel each other. 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1536390" y="2269319"/>
            <a:ext cx="7123308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In the </a:t>
            </a:r>
            <a:r>
              <a:rPr lang="en-US" sz="2000" dirty="0" err="1" smtClean="0">
                <a:latin typeface="Times New Roman"/>
                <a:cs typeface="Times New Roman"/>
              </a:rPr>
              <a:t>Ising</a:t>
            </a:r>
            <a:r>
              <a:rPr lang="en-US" sz="2000" dirty="0" smtClean="0">
                <a:latin typeface="Times New Roman"/>
                <a:cs typeface="Times New Roman"/>
              </a:rPr>
              <a:t> model: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002" y="2951510"/>
            <a:ext cx="8604737" cy="22078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173" y="3378968"/>
            <a:ext cx="8604504" cy="22263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556" y="3826851"/>
            <a:ext cx="8604504" cy="22247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0732" y="4266671"/>
            <a:ext cx="8604504" cy="214245"/>
          </a:xfrm>
          <a:prstGeom prst="rect">
            <a:avLst/>
          </a:prstGeom>
        </p:spPr>
      </p:pic>
      <p:sp>
        <p:nvSpPr>
          <p:cNvPr id="16" name="Content Placeholder 2"/>
          <p:cNvSpPr txBox="1">
            <a:spLocks/>
          </p:cNvSpPr>
          <p:nvPr/>
        </p:nvSpPr>
        <p:spPr>
          <a:xfrm>
            <a:off x="601414" y="4924328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For these reasons we’ll refer to log potentials as </a:t>
            </a:r>
            <a:r>
              <a:rPr lang="en-US" sz="2200" b="1" dirty="0" smtClean="0">
                <a:latin typeface="Times New Roman"/>
                <a:cs typeface="Times New Roman"/>
              </a:rPr>
              <a:t>one-body (node) </a:t>
            </a:r>
            <a:r>
              <a:rPr lang="en-US" sz="2200" dirty="0" smtClean="0">
                <a:latin typeface="Times New Roman"/>
                <a:cs typeface="Times New Roman"/>
              </a:rPr>
              <a:t>and </a:t>
            </a:r>
            <a:r>
              <a:rPr lang="en-US" sz="2200" b="1" dirty="0" smtClean="0">
                <a:latin typeface="Times New Roman"/>
                <a:cs typeface="Times New Roman"/>
              </a:rPr>
              <a:t>two-body (edge) </a:t>
            </a:r>
            <a:r>
              <a:rPr lang="en-US" sz="2200" b="1" i="1" dirty="0" smtClean="0">
                <a:latin typeface="Times New Roman"/>
                <a:cs typeface="Times New Roman"/>
              </a:rPr>
              <a:t>energies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70516" y="6356141"/>
            <a:ext cx="3802953" cy="32347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61325" y="5795842"/>
            <a:ext cx="3283854" cy="296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5296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latin typeface="Times New Roman"/>
                <a:cs typeface="Times New Roman"/>
              </a:rPr>
              <a:t>The variable </a:t>
            </a:r>
            <a:r>
              <a:rPr lang="en-US" sz="2400" i="1" dirty="0" smtClean="0">
                <a:latin typeface="Times New Roman"/>
                <a:cs typeface="Times New Roman"/>
              </a:rPr>
              <a:t>X</a:t>
            </a:r>
            <a:r>
              <a:rPr lang="en-US" sz="24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400" dirty="0" smtClean="0">
                <a:latin typeface="Times New Roman"/>
                <a:cs typeface="Times New Roman"/>
              </a:rPr>
              <a:t> are discrete but can take on any number of states (levels) </a:t>
            </a:r>
            <a:r>
              <a:rPr lang="en-US" sz="2400" i="1" dirty="0" err="1" smtClean="0">
                <a:latin typeface="Times New Roman"/>
                <a:cs typeface="Times New Roman"/>
              </a:rPr>
              <a:t>s</a:t>
            </a:r>
            <a:r>
              <a:rPr lang="en-US" sz="2400" i="1" baseline="-25000" dirty="0" err="1" smtClean="0">
                <a:latin typeface="Times New Roman"/>
                <a:cs typeface="Times New Roman"/>
              </a:rPr>
              <a:t>i</a:t>
            </a:r>
            <a:endParaRPr lang="en-US" sz="2400" i="1" baseline="-25000" dirty="0" smtClean="0">
              <a:latin typeface="Times New Roman"/>
              <a:cs typeface="Times New Roman"/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1153068" y="1411379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err="1" smtClean="0">
                <a:latin typeface="Times New Roman"/>
                <a:cs typeface="Times New Roman"/>
              </a:rPr>
              <a:t>Ising</a:t>
            </a:r>
            <a:r>
              <a:rPr lang="en-US" sz="2200" dirty="0" smtClean="0">
                <a:latin typeface="Times New Roman"/>
                <a:cs typeface="Times New Roman"/>
              </a:rPr>
              <a:t>-like model: Two possible states: {</a:t>
            </a:r>
            <a:r>
              <a:rPr lang="en-US" sz="2200" i="1" dirty="0" smtClean="0">
                <a:latin typeface="Times New Roman"/>
                <a:cs typeface="Times New Roman"/>
              </a:rPr>
              <a:t>s</a:t>
            </a:r>
            <a:r>
              <a:rPr lang="en-US" sz="2200" baseline="-25000" dirty="0" smtClean="0">
                <a:latin typeface="Times New Roman"/>
                <a:cs typeface="Times New Roman"/>
              </a:rPr>
              <a:t>1</a:t>
            </a:r>
            <a:r>
              <a:rPr lang="en-US" sz="2200" dirty="0" smtClean="0">
                <a:latin typeface="Times New Roman"/>
                <a:cs typeface="Times New Roman"/>
              </a:rPr>
              <a:t>, </a:t>
            </a:r>
            <a:r>
              <a:rPr lang="en-US" sz="2200" i="1" dirty="0" smtClean="0">
                <a:latin typeface="Times New Roman"/>
                <a:cs typeface="Times New Roman"/>
              </a:rPr>
              <a:t>s</a:t>
            </a:r>
            <a:r>
              <a:rPr lang="en-US" sz="2200" baseline="-25000" dirty="0" smtClean="0">
                <a:latin typeface="Times New Roman"/>
                <a:cs typeface="Times New Roman"/>
              </a:rPr>
              <a:t>2</a:t>
            </a:r>
            <a:r>
              <a:rPr lang="en-US" sz="2200" dirty="0" smtClean="0">
                <a:latin typeface="Times New Roman"/>
                <a:cs typeface="Times New Roman"/>
              </a:rPr>
              <a:t>}</a:t>
            </a:r>
          </a:p>
          <a:p>
            <a:r>
              <a:rPr lang="en-US" sz="2200" dirty="0" smtClean="0">
                <a:latin typeface="Times New Roman"/>
                <a:cs typeface="Times New Roman"/>
              </a:rPr>
              <a:t>Potts-like model: More than two possible states {</a:t>
            </a:r>
            <a:r>
              <a:rPr lang="en-US" sz="2200" i="1" dirty="0" smtClean="0">
                <a:latin typeface="Times New Roman"/>
                <a:cs typeface="Times New Roman"/>
              </a:rPr>
              <a:t>s</a:t>
            </a:r>
            <a:r>
              <a:rPr lang="en-US" sz="2200" baseline="-25000" dirty="0" smtClean="0">
                <a:latin typeface="Times New Roman"/>
                <a:cs typeface="Times New Roman"/>
              </a:rPr>
              <a:t>1</a:t>
            </a:r>
            <a:r>
              <a:rPr lang="en-US" sz="2200" dirty="0" smtClean="0">
                <a:latin typeface="Times New Roman"/>
                <a:cs typeface="Times New Roman"/>
              </a:rPr>
              <a:t>, </a:t>
            </a:r>
            <a:r>
              <a:rPr lang="en-US" sz="2200" i="1" dirty="0" smtClean="0">
                <a:latin typeface="Times New Roman"/>
                <a:cs typeface="Times New Roman"/>
              </a:rPr>
              <a:t>s</a:t>
            </a:r>
            <a:r>
              <a:rPr lang="en-US" sz="2200" baseline="-25000" dirty="0" smtClean="0">
                <a:latin typeface="Times New Roman"/>
                <a:cs typeface="Times New Roman"/>
              </a:rPr>
              <a:t>2</a:t>
            </a:r>
            <a:r>
              <a:rPr lang="en-US" sz="2200" dirty="0" smtClean="0">
                <a:latin typeface="Times New Roman"/>
                <a:cs typeface="Times New Roman"/>
              </a:rPr>
              <a:t>, …, </a:t>
            </a:r>
            <a:r>
              <a:rPr lang="en-US" sz="2200" i="1" dirty="0" err="1" smtClean="0">
                <a:latin typeface="Times New Roman"/>
                <a:cs typeface="Times New Roman"/>
              </a:rPr>
              <a:t>s</a:t>
            </a:r>
            <a:r>
              <a:rPr lang="en-US" sz="2200" baseline="-25000" dirty="0" err="1" smtClean="0">
                <a:latin typeface="Times New Roman"/>
                <a:cs typeface="Times New Roman"/>
              </a:rPr>
              <a:t>m</a:t>
            </a:r>
            <a:r>
              <a:rPr lang="en-US" sz="2200" dirty="0" smtClean="0">
                <a:latin typeface="Times New Roman"/>
                <a:cs typeface="Times New Roman"/>
              </a:rPr>
              <a:t>}</a:t>
            </a:r>
          </a:p>
          <a:p>
            <a:endParaRPr lang="en-US" sz="2200" dirty="0" smtClean="0">
              <a:latin typeface="Times New Roman"/>
              <a:cs typeface="Times New Roman"/>
            </a:endParaRPr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639901" y="2384446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latin typeface="Times New Roman"/>
                <a:cs typeface="Times New Roman"/>
              </a:rPr>
              <a:t>To computationally operational-</a:t>
            </a:r>
            <a:r>
              <a:rPr lang="en-US" sz="2400" dirty="0" err="1" smtClean="0">
                <a:latin typeface="Times New Roman"/>
                <a:cs typeface="Times New Roman"/>
              </a:rPr>
              <a:t>ize</a:t>
            </a:r>
            <a:r>
              <a:rPr lang="en-US" sz="2400" dirty="0" smtClean="0">
                <a:latin typeface="Times New Roman"/>
                <a:cs typeface="Times New Roman"/>
              </a:rPr>
              <a:t> these ideas, it is convenient to define a “feature function”</a:t>
            </a:r>
            <a:endParaRPr lang="en-US" sz="2400" i="1" baseline="-25000" dirty="0" smtClean="0">
              <a:latin typeface="Times New Roman"/>
              <a:cs typeface="Times New Roman"/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1383990" y="5398095"/>
            <a:ext cx="7569228" cy="50147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b="1" dirty="0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 is a vector function which acts like a switch; </a:t>
            </a:r>
            <a:r>
              <a:rPr lang="en-US" sz="2200" b="1" dirty="0" smtClean="0">
                <a:latin typeface="Times New Roman"/>
                <a:cs typeface="Times New Roman"/>
              </a:rPr>
              <a:t>indicator function</a:t>
            </a:r>
          </a:p>
        </p:txBody>
      </p:sp>
      <p:sp>
        <p:nvSpPr>
          <p:cNvPr id="19" name="Content Placeholder 2"/>
          <p:cNvSpPr txBox="1">
            <a:spLocks/>
          </p:cNvSpPr>
          <p:nvPr/>
        </p:nvSpPr>
        <p:spPr>
          <a:xfrm>
            <a:off x="1383990" y="4847345"/>
            <a:ext cx="5582253" cy="501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b="1" dirty="0" smtClean="0">
                <a:latin typeface="Times New Roman"/>
                <a:cs typeface="Times New Roman"/>
              </a:rPr>
              <a:t>w</a:t>
            </a:r>
            <a:r>
              <a:rPr lang="en-US" sz="2200" dirty="0" smtClean="0">
                <a:latin typeface="Times New Roman"/>
                <a:cs typeface="Times New Roman"/>
              </a:rPr>
              <a:t> is a vector of weights for each state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0765" y="3424647"/>
            <a:ext cx="5992794" cy="1207226"/>
          </a:xfrm>
          <a:prstGeom prst="rect">
            <a:avLst/>
          </a:prstGeom>
        </p:spPr>
      </p:pic>
      <p:sp>
        <p:nvSpPr>
          <p:cNvPr id="20" name="Content Placeholder 2"/>
          <p:cNvSpPr txBox="1">
            <a:spLocks/>
          </p:cNvSpPr>
          <p:nvPr/>
        </p:nvSpPr>
        <p:spPr>
          <a:xfrm>
            <a:off x="1895497" y="5871222"/>
            <a:ext cx="5776350" cy="501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 smtClean="0">
                <a:latin typeface="Times New Roman"/>
                <a:cs typeface="Times New Roman"/>
              </a:rPr>
              <a:t>I</a:t>
            </a:r>
            <a:r>
              <a:rPr lang="en-US" sz="1800" dirty="0" smtClean="0">
                <a:latin typeface="Times New Roman"/>
                <a:cs typeface="Times New Roman"/>
              </a:rPr>
              <a:t> selects out the weight for the state </a:t>
            </a:r>
            <a:r>
              <a:rPr lang="en-US" sz="1800" i="1" dirty="0" smtClean="0">
                <a:latin typeface="Times New Roman"/>
                <a:cs typeface="Times New Roman"/>
              </a:rPr>
              <a:t>X</a:t>
            </a:r>
            <a:r>
              <a:rPr lang="en-US" sz="18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1800" dirty="0" smtClean="0">
                <a:latin typeface="Times New Roman"/>
                <a:cs typeface="Times New Roman"/>
              </a:rPr>
              <a:t>  </a:t>
            </a:r>
            <a:r>
              <a:rPr lang="en-US" sz="1800" dirty="0">
                <a:latin typeface="Times New Roman"/>
                <a:cs typeface="Times New Roman"/>
              </a:rPr>
              <a:t>=</a:t>
            </a:r>
            <a:r>
              <a:rPr lang="en-US" sz="1800" dirty="0" smtClean="0">
                <a:latin typeface="Times New Roman"/>
                <a:cs typeface="Times New Roman"/>
              </a:rPr>
              <a:t> </a:t>
            </a:r>
            <a:r>
              <a:rPr lang="en-US" sz="1800" i="1" dirty="0" err="1" smtClean="0">
                <a:latin typeface="Times New Roman"/>
                <a:cs typeface="Times New Roman"/>
              </a:rPr>
              <a:t>s</a:t>
            </a:r>
            <a:r>
              <a:rPr lang="en-US" sz="1800" i="1" baseline="-25000" dirty="0" err="1" smtClean="0">
                <a:latin typeface="Times New Roman"/>
                <a:cs typeface="Times New Roman"/>
              </a:rPr>
              <a:t>Xi</a:t>
            </a:r>
            <a:endParaRPr lang="en-US" sz="1800" i="1" baseline="-25000" dirty="0" smtClean="0">
              <a:latin typeface="Times New Roman"/>
              <a:cs typeface="Times New Roman"/>
            </a:endParaRPr>
          </a:p>
        </p:txBody>
      </p:sp>
      <p:sp>
        <p:nvSpPr>
          <p:cNvPr id="21" name="Content Placeholder 2"/>
          <p:cNvSpPr txBox="1">
            <a:spLocks/>
          </p:cNvSpPr>
          <p:nvPr/>
        </p:nvSpPr>
        <p:spPr>
          <a:xfrm>
            <a:off x="423360" y="6359871"/>
            <a:ext cx="8375904" cy="43334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 smtClean="0">
                <a:latin typeface="Times New Roman"/>
                <a:cs typeface="Times New Roman"/>
              </a:rPr>
              <a:t>In physics feature functions are related to </a:t>
            </a:r>
            <a:r>
              <a:rPr lang="en-US" sz="1800" dirty="0" err="1" smtClean="0">
                <a:latin typeface="Times New Roman"/>
                <a:cs typeface="Times New Roman"/>
              </a:rPr>
              <a:t>spinors</a:t>
            </a:r>
            <a:r>
              <a:rPr lang="en-US" sz="1800" dirty="0" smtClean="0">
                <a:latin typeface="Times New Roman"/>
                <a:cs typeface="Times New Roman"/>
              </a:rPr>
              <a:t> which have a deep mathematical theory</a:t>
            </a:r>
            <a:endParaRPr lang="en-US" sz="1800" baseline="-25000" dirty="0" smtClean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9883087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4" grpId="0"/>
      <p:bldP spid="15" grpId="0"/>
      <p:bldP spid="19" grpId="0"/>
      <p:bldP spid="20" grpId="0"/>
      <p:bldP spid="2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As an example, lets say: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7155" y="1122944"/>
            <a:ext cx="4180852" cy="323381"/>
          </a:xfrm>
          <a:prstGeom prst="rect">
            <a:avLst/>
          </a:prstGeom>
        </p:spPr>
      </p:pic>
      <p:sp>
        <p:nvSpPr>
          <p:cNvPr id="10" name="Content Placeholder 2"/>
          <p:cNvSpPr txBox="1">
            <a:spLocks/>
          </p:cNvSpPr>
          <p:nvPr/>
        </p:nvSpPr>
        <p:spPr>
          <a:xfrm>
            <a:off x="1024777" y="1704579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Then: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5839" y="2230199"/>
            <a:ext cx="5311282" cy="64000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25838" y="3370478"/>
            <a:ext cx="5258874" cy="633687"/>
          </a:xfrm>
          <a:prstGeom prst="rect">
            <a:avLst/>
          </a:prstGeom>
        </p:spPr>
      </p:pic>
      <p:sp>
        <p:nvSpPr>
          <p:cNvPr id="13" name="Content Placeholder 2"/>
          <p:cNvSpPr txBox="1">
            <a:spLocks/>
          </p:cNvSpPr>
          <p:nvPr/>
        </p:nvSpPr>
        <p:spPr>
          <a:xfrm>
            <a:off x="756914" y="4770397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For the </a:t>
            </a:r>
            <a:r>
              <a:rPr lang="en-US" sz="2200" dirty="0" err="1" smtClean="0">
                <a:latin typeface="Times New Roman"/>
                <a:cs typeface="Times New Roman"/>
              </a:rPr>
              <a:t>Ising</a:t>
            </a:r>
            <a:r>
              <a:rPr lang="en-US" sz="2200" dirty="0" smtClean="0">
                <a:latin typeface="Times New Roman"/>
                <a:cs typeface="Times New Roman"/>
              </a:rPr>
              <a:t> model in physics it’s a little different: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92619" y="5418276"/>
            <a:ext cx="4847608" cy="324204"/>
          </a:xfrm>
          <a:prstGeom prst="rect">
            <a:avLst/>
          </a:prstGeom>
        </p:spPr>
      </p:pic>
      <p:sp>
        <p:nvSpPr>
          <p:cNvPr id="16" name="Content Placeholder 2"/>
          <p:cNvSpPr txBox="1">
            <a:spLocks/>
          </p:cNvSpPr>
          <p:nvPr/>
        </p:nvSpPr>
        <p:spPr>
          <a:xfrm>
            <a:off x="1024776" y="5985010"/>
            <a:ext cx="3465437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Which leads to features: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82030" y="5985010"/>
            <a:ext cx="1575588" cy="50027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14962" y="6002981"/>
            <a:ext cx="1718742" cy="495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972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3" grpId="0"/>
      <p:bldP spid="1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Here is how you implement feature functions in R: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2819" y="1515181"/>
            <a:ext cx="7664854" cy="4524316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Make up some state </a:t>
            </a:r>
            <a:r>
              <a:rPr lang="en-US" dirty="0" err="1">
                <a:solidFill>
                  <a:srgbClr val="FFFF00"/>
                </a:solidFill>
                <a:latin typeface="Courier"/>
                <a:cs typeface="Courier"/>
              </a:rPr>
              <a:t>lables</a:t>
            </a:r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: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s1 &lt;- "a"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s2 &lt;- "b"</a:t>
            </a:r>
          </a:p>
          <a:p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Define a weight vector: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w &lt;- c(2,-1) </a:t>
            </a:r>
          </a:p>
          <a:p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Define feature function: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f &lt;- function(y){ w * </a:t>
            </a:r>
            <a:r>
              <a:rPr lang="en-US" dirty="0" err="1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(c((y==s1),(y==s2))) }</a:t>
            </a:r>
          </a:p>
          <a:p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Try it out: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f("a")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f("b"</a:t>
            </a:r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What happens for an undefined state</a:t>
            </a:r>
          </a:p>
          <a:p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f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(12</a:t>
            </a:r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  <a:endParaRPr lang="en-US" dirty="0" smtClean="0">
              <a:solidFill>
                <a:srgbClr val="FFFF00"/>
              </a:solidFill>
              <a:latin typeface="Courier"/>
              <a:cs typeface="Courier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7400" y="4636442"/>
            <a:ext cx="3276600" cy="162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1315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We usually define the feature function this way to work with CRF output: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2819" y="1515181"/>
            <a:ext cx="8218942" cy="2862323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dirty="0" smtClean="0">
                <a:solidFill>
                  <a:srgbClr val="FFFF00"/>
                </a:solidFill>
                <a:latin typeface="Courier"/>
                <a:cs typeface="Courier"/>
              </a:rPr>
              <a:t>State labels used by CRF:</a:t>
            </a:r>
            <a:endParaRPr lang="en-US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s1 &lt;- </a:t>
            </a:r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1</a:t>
            </a:r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s2 &lt;- </a:t>
            </a:r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2</a:t>
            </a:r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Define feature </a:t>
            </a:r>
            <a:r>
              <a:rPr lang="en-US" dirty="0" smtClean="0">
                <a:solidFill>
                  <a:srgbClr val="FFFF00"/>
                </a:solidFill>
                <a:latin typeface="Courier"/>
                <a:cs typeface="Courier"/>
              </a:rPr>
              <a:t>function. State weights are implicitly 1:</a:t>
            </a:r>
            <a:endParaRPr lang="en-US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f &lt;- function(y){ </a:t>
            </a:r>
            <a:r>
              <a:rPr lang="en-US" dirty="0" err="1" smtClean="0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(c((y==s1),(y==s2))) }</a:t>
            </a:r>
          </a:p>
          <a:p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Try it out: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f</a:t>
            </a:r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(1)</a:t>
            </a:r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f</a:t>
            </a:r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(2)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900" y="3975100"/>
            <a:ext cx="1079500" cy="1092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245100" y="4749800"/>
            <a:ext cx="3763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Compare with example two-slides ago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6413170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11112</TotalTime>
  <Words>4267</Words>
  <Application>Microsoft Macintosh PowerPoint</Application>
  <PresentationFormat>On-screen Show (4:3)</PresentationFormat>
  <Paragraphs>471</Paragraphs>
  <Slides>49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0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Expected Results</dc:title>
  <dc:creator>npetraco</dc:creator>
  <cp:lastModifiedBy>npetraco</cp:lastModifiedBy>
  <cp:revision>137</cp:revision>
  <dcterms:created xsi:type="dcterms:W3CDTF">2018-06-02T00:44:21Z</dcterms:created>
  <dcterms:modified xsi:type="dcterms:W3CDTF">2018-06-10T17:25:13Z</dcterms:modified>
</cp:coreProperties>
</file>

<file path=docProps/thumbnail.jpeg>
</file>